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EB21-484E-4248-86B5-91002BC30EE4}" type="datetimeFigureOut">
              <a:rPr lang="fi-FI" smtClean="0"/>
              <a:t>26.10.2016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792-BE09-4472-97B2-2417952F4E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5324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EB21-484E-4248-86B5-91002BC30EE4}" type="datetimeFigureOut">
              <a:rPr lang="fi-FI" smtClean="0"/>
              <a:t>26.10.2016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792-BE09-4472-97B2-2417952F4E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3385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EB21-484E-4248-86B5-91002BC30EE4}" type="datetimeFigureOut">
              <a:rPr lang="fi-FI" smtClean="0"/>
              <a:t>26.10.2016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792-BE09-4472-97B2-2417952F4E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8591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EB21-484E-4248-86B5-91002BC30EE4}" type="datetimeFigureOut">
              <a:rPr lang="fi-FI" smtClean="0"/>
              <a:t>26.10.2016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792-BE09-4472-97B2-2417952F4E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7904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EB21-484E-4248-86B5-91002BC30EE4}" type="datetimeFigureOut">
              <a:rPr lang="fi-FI" smtClean="0"/>
              <a:t>26.10.2016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792-BE09-4472-97B2-2417952F4E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4685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EB21-484E-4248-86B5-91002BC30EE4}" type="datetimeFigureOut">
              <a:rPr lang="fi-FI" smtClean="0"/>
              <a:t>26.10.2016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792-BE09-4472-97B2-2417952F4E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20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EB21-484E-4248-86B5-91002BC30EE4}" type="datetimeFigureOut">
              <a:rPr lang="fi-FI" smtClean="0"/>
              <a:t>26.10.2016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792-BE09-4472-97B2-2417952F4E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3439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EB21-484E-4248-86B5-91002BC30EE4}" type="datetimeFigureOut">
              <a:rPr lang="fi-FI" smtClean="0"/>
              <a:t>26.10.2016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792-BE09-4472-97B2-2417952F4E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1078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EB21-484E-4248-86B5-91002BC30EE4}" type="datetimeFigureOut">
              <a:rPr lang="fi-FI" smtClean="0"/>
              <a:t>26.10.2016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792-BE09-4472-97B2-2417952F4E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4570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EB21-484E-4248-86B5-91002BC30EE4}" type="datetimeFigureOut">
              <a:rPr lang="fi-FI" smtClean="0"/>
              <a:t>26.10.2016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792-BE09-4472-97B2-2417952F4E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7476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EB21-484E-4248-86B5-91002BC30EE4}" type="datetimeFigureOut">
              <a:rPr lang="fi-FI" smtClean="0"/>
              <a:t>26.10.2016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792-BE09-4472-97B2-2417952F4E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940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6EB21-484E-4248-86B5-91002BC30EE4}" type="datetimeFigureOut">
              <a:rPr lang="fi-FI" smtClean="0"/>
              <a:t>26.10.2016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4792-BE09-4472-97B2-2417952F4E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3956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i-FI" dirty="0" smtClean="0"/>
              <a:t>OAJ:n Kuopion paikallisyhdistyksen syyskokous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tx1"/>
                </a:solidFill>
              </a:rPr>
              <a:t>26.10.2016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077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i-FI" dirty="0" smtClean="0"/>
              <a:t>Kilpailukykysopimus/ KVTES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i-FI" sz="2200" dirty="0" smtClean="0">
                <a:solidFill>
                  <a:prstClr val="black"/>
                </a:solidFill>
              </a:rPr>
              <a:t>Työ- </a:t>
            </a:r>
            <a:r>
              <a:rPr lang="fi-FI" sz="2200" dirty="0">
                <a:solidFill>
                  <a:prstClr val="black"/>
                </a:solidFill>
              </a:rPr>
              <a:t>ja virkaehtosopimusten </a:t>
            </a:r>
            <a:r>
              <a:rPr lang="fi-FI" sz="2200" dirty="0" smtClean="0">
                <a:solidFill>
                  <a:prstClr val="black"/>
                </a:solidFill>
              </a:rPr>
              <a:t>jatkaminen 12 kuukaudella (1.2.2017-31.1.2018), nollalinja palkankorotusten suhteen</a:t>
            </a:r>
          </a:p>
          <a:p>
            <a:pPr lvl="0"/>
            <a:r>
              <a:rPr lang="fi-FI" sz="2200" dirty="0">
                <a:solidFill>
                  <a:prstClr val="black"/>
                </a:solidFill>
              </a:rPr>
              <a:t>Lomarahaleikkaus 30% </a:t>
            </a:r>
            <a:r>
              <a:rPr lang="fi-FI" sz="2200" dirty="0" smtClean="0">
                <a:solidFill>
                  <a:prstClr val="black"/>
                </a:solidFill>
              </a:rPr>
              <a:t>2017-2019</a:t>
            </a:r>
            <a:endParaRPr lang="fi-FI" sz="2200" dirty="0">
              <a:solidFill>
                <a:prstClr val="black"/>
              </a:solidFill>
            </a:endParaRPr>
          </a:p>
          <a:p>
            <a:pPr lvl="0"/>
            <a:r>
              <a:rPr lang="fi-FI" sz="2200" dirty="0">
                <a:solidFill>
                  <a:prstClr val="black"/>
                </a:solidFill>
              </a:rPr>
              <a:t>Henkilöstön vuosittaista työaikaa pidennetään keskimäärin 24 tunnilla vuodessa</a:t>
            </a:r>
          </a:p>
          <a:p>
            <a:pPr lvl="0"/>
            <a:r>
              <a:rPr lang="fi-FI" sz="2200" dirty="0">
                <a:solidFill>
                  <a:prstClr val="black"/>
                </a:solidFill>
              </a:rPr>
              <a:t>Viikkotyöaikaa pidennetään 30 minuutilla</a:t>
            </a:r>
          </a:p>
          <a:p>
            <a:pPr lvl="1"/>
            <a:r>
              <a:rPr lang="fi-FI" sz="2100" dirty="0">
                <a:solidFill>
                  <a:prstClr val="black"/>
                </a:solidFill>
              </a:rPr>
              <a:t>enintään 9 tuntia vuorokaudessa ja enintään 38 tuntia 45 minuuttia </a:t>
            </a:r>
            <a:r>
              <a:rPr lang="fi-FI" sz="2100" dirty="0" smtClean="0">
                <a:solidFill>
                  <a:prstClr val="black"/>
                </a:solidFill>
              </a:rPr>
              <a:t>viikossa</a:t>
            </a:r>
          </a:p>
          <a:p>
            <a:pPr lvl="1"/>
            <a:r>
              <a:rPr lang="fi-FI" sz="2100" dirty="0">
                <a:solidFill>
                  <a:prstClr val="black"/>
                </a:solidFill>
              </a:rPr>
              <a:t>viikoittainen ylityöraja nousee 30 minuutilla</a:t>
            </a:r>
          </a:p>
          <a:p>
            <a:pPr lvl="2"/>
            <a:r>
              <a:rPr lang="fi-FI" sz="1900" dirty="0" smtClean="0">
                <a:solidFill>
                  <a:prstClr val="black"/>
                </a:solidFill>
              </a:rPr>
              <a:t>päivittäinen </a:t>
            </a:r>
            <a:r>
              <a:rPr lang="fi-FI" sz="1900" dirty="0">
                <a:solidFill>
                  <a:prstClr val="black"/>
                </a:solidFill>
              </a:rPr>
              <a:t>edelleen 9 </a:t>
            </a:r>
            <a:r>
              <a:rPr lang="fi-FI" sz="1900" dirty="0" smtClean="0">
                <a:solidFill>
                  <a:prstClr val="black"/>
                </a:solidFill>
              </a:rPr>
              <a:t>h</a:t>
            </a:r>
            <a:endParaRPr lang="fi-FI" sz="1900" dirty="0">
              <a:solidFill>
                <a:prstClr val="black"/>
              </a:solidFill>
            </a:endParaRPr>
          </a:p>
          <a:p>
            <a:pPr lvl="1"/>
            <a:r>
              <a:rPr lang="fi-FI" sz="2100" dirty="0">
                <a:solidFill>
                  <a:prstClr val="black"/>
                </a:solidFill>
              </a:rPr>
              <a:t>viikkotyöajan pidentyminen 30 minuutilla tulee pääsääntöisesti suunnitella työvuoroluetteloon tehtäväksi yhtenä </a:t>
            </a:r>
            <a:r>
              <a:rPr lang="fi-FI" sz="2100" dirty="0" smtClean="0">
                <a:solidFill>
                  <a:prstClr val="black"/>
                </a:solidFill>
              </a:rPr>
              <a:t>päivänä (</a:t>
            </a:r>
            <a:r>
              <a:rPr lang="fi-FI" sz="2100" dirty="0" smtClean="0">
                <a:solidFill>
                  <a:schemeClr val="accent6">
                    <a:lumMod val="75000"/>
                  </a:schemeClr>
                </a:solidFill>
              </a:rPr>
              <a:t>LTO?</a:t>
            </a:r>
            <a:r>
              <a:rPr lang="fi-FI" sz="2100" dirty="0" smtClean="0">
                <a:solidFill>
                  <a:prstClr val="black"/>
                </a:solidFill>
              </a:rPr>
              <a:t>)</a:t>
            </a:r>
            <a:endParaRPr lang="fi-FI" sz="2100" dirty="0">
              <a:solidFill>
                <a:prstClr val="black"/>
              </a:solidFill>
            </a:endParaRPr>
          </a:p>
          <a:p>
            <a:pPr lvl="1"/>
            <a:r>
              <a:rPr lang="fi-FI" sz="2100" dirty="0">
                <a:solidFill>
                  <a:prstClr val="black"/>
                </a:solidFill>
              </a:rPr>
              <a:t>yksi arkipyhä lyhentää jatkossa viikkotyöaikaa 7 tuntia 45 minuuttia</a:t>
            </a:r>
          </a:p>
          <a:p>
            <a:pPr lvl="1"/>
            <a:r>
              <a:rPr lang="fi-FI" sz="2100" dirty="0" smtClean="0">
                <a:solidFill>
                  <a:prstClr val="black"/>
                </a:solidFill>
              </a:rPr>
              <a:t>viikkotyöajan </a:t>
            </a:r>
            <a:r>
              <a:rPr lang="fi-FI" sz="2100" dirty="0">
                <a:solidFill>
                  <a:prstClr val="black"/>
                </a:solidFill>
              </a:rPr>
              <a:t>pidennys myös lastentarhanopettajien työaikamääräyksiin; edelleen n. 8 %</a:t>
            </a:r>
          </a:p>
          <a:p>
            <a:r>
              <a:rPr lang="fi-FI" sz="2200" dirty="0" smtClean="0"/>
              <a:t>Paikalliseen sopimiseen ei muutoksia</a:t>
            </a:r>
          </a:p>
          <a:p>
            <a:r>
              <a:rPr lang="fi-FI" sz="2200" dirty="0" smtClean="0"/>
              <a:t>Työaikapankki…</a:t>
            </a:r>
            <a:endParaRPr lang="fi-FI" sz="2200" dirty="0"/>
          </a:p>
        </p:txBody>
      </p:sp>
    </p:spTree>
    <p:extLst>
      <p:ext uri="{BB962C8B-B14F-4D97-AF65-F5344CB8AC3E}">
        <p14:creationId xmlns:p14="http://schemas.microsoft.com/office/powerpoint/2010/main" val="3784445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i-FI" dirty="0" smtClean="0"/>
              <a:t>Työaikapankki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fi-FI" dirty="0"/>
          </a:p>
          <a:p>
            <a:r>
              <a:rPr lang="fi-FI" dirty="0" smtClean="0"/>
              <a:t>Käyttöönotosta </a:t>
            </a:r>
            <a:r>
              <a:rPr lang="fi-FI" dirty="0"/>
              <a:t>sovitaan paikallisella </a:t>
            </a:r>
            <a:r>
              <a:rPr lang="fi-FI" dirty="0" smtClean="0"/>
              <a:t>virka- ja </a:t>
            </a:r>
            <a:r>
              <a:rPr lang="fi-FI" dirty="0"/>
              <a:t>työehtosopimuksella</a:t>
            </a:r>
          </a:p>
          <a:p>
            <a:pPr lvl="1"/>
            <a:r>
              <a:rPr lang="fi-FI" dirty="0" smtClean="0"/>
              <a:t>KT:n </a:t>
            </a:r>
            <a:r>
              <a:rPr lang="fi-FI" dirty="0"/>
              <a:t>ja pääsopijajärjestöjen yhteiset ohjeet</a:t>
            </a:r>
          </a:p>
          <a:p>
            <a:pPr lvl="1"/>
            <a:r>
              <a:rPr lang="fi-FI" dirty="0" smtClean="0"/>
              <a:t>Edellyttää </a:t>
            </a:r>
            <a:r>
              <a:rPr lang="fi-FI" dirty="0"/>
              <a:t>keskustason hyväksyntää</a:t>
            </a:r>
          </a:p>
          <a:p>
            <a:r>
              <a:rPr lang="fi-FI" dirty="0" smtClean="0"/>
              <a:t>Sopimusmääräys </a:t>
            </a:r>
            <a:r>
              <a:rPr lang="fi-FI" dirty="0" err="1" smtClean="0"/>
              <a:t>KVTES:n</a:t>
            </a:r>
            <a:r>
              <a:rPr lang="fi-FI" dirty="0" smtClean="0"/>
              <a:t> työaikaluvussa </a:t>
            </a:r>
            <a:r>
              <a:rPr lang="fi-FI" dirty="0"/>
              <a:t>(32 §)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yöaikapankilla </a:t>
            </a:r>
            <a:r>
              <a:rPr lang="fi-FI" dirty="0"/>
              <a:t>tarkoitetaan vapaaehtoisuuteen perustuvaa järjestelmää, jolla vapaa-aikana annetut työaikakorvaukset voidaan säästää pidettäväksi vapaana pidemmällä aikavälillä</a:t>
            </a:r>
          </a:p>
          <a:p>
            <a:r>
              <a:rPr lang="fi-FI" dirty="0" smtClean="0"/>
              <a:t>Työaikapankkivapaan </a:t>
            </a:r>
            <a:r>
              <a:rPr lang="fi-FI" dirty="0"/>
              <a:t>pitämistä koskevista periaatteista sovitaan paikallisesti</a:t>
            </a:r>
          </a:p>
          <a:p>
            <a:r>
              <a:rPr lang="fi-FI" dirty="0" smtClean="0"/>
              <a:t>Huomioitava </a:t>
            </a:r>
            <a:r>
              <a:rPr lang="fi-FI" dirty="0"/>
              <a:t>työvuoroluettelon suunnittelussa siten, että pankista vähennettävät tunnit vähentävät vastaavasti tehtävää työaikaa. Mikäli työtä joudutaan tekemään enemmän vähennetään vain tosiasiassa vapaina pidetyt tunnit.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8358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i-FI" dirty="0" smtClean="0"/>
              <a:t>Muuta ajankohtaista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err="1" smtClean="0">
                <a:solidFill>
                  <a:schemeClr val="tx1"/>
                </a:solidFill>
              </a:rPr>
              <a:t>-</a:t>
            </a:r>
            <a:r>
              <a:rPr lang="fi-FI" dirty="0" err="1" smtClean="0">
                <a:solidFill>
                  <a:schemeClr val="tx1"/>
                </a:solidFill>
              </a:rPr>
              <a:t>lto:n</a:t>
            </a:r>
            <a:r>
              <a:rPr lang="fi-FI" dirty="0" smtClean="0">
                <a:solidFill>
                  <a:schemeClr val="tx1"/>
                </a:solidFill>
              </a:rPr>
              <a:t> tehtäväkuvaukset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-palkantarkistuksen vaihe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-työvuoroluettelon muuttaminen</a:t>
            </a:r>
          </a:p>
          <a:p>
            <a:r>
              <a:rPr lang="fi-FI" dirty="0" err="1" smtClean="0">
                <a:solidFill>
                  <a:schemeClr val="tx1"/>
                </a:solidFill>
              </a:rPr>
              <a:t>-pkj:n</a:t>
            </a:r>
            <a:r>
              <a:rPr lang="fi-FI" dirty="0" smtClean="0">
                <a:solidFill>
                  <a:schemeClr val="tx1"/>
                </a:solidFill>
              </a:rPr>
              <a:t> varallaolo</a:t>
            </a:r>
            <a:endParaRPr lang="fi-FI" dirty="0" smtClean="0">
              <a:solidFill>
                <a:schemeClr val="tx1"/>
              </a:solidFill>
            </a:endParaRPr>
          </a:p>
          <a:p>
            <a:r>
              <a:rPr lang="fi-FI" dirty="0">
                <a:solidFill>
                  <a:schemeClr val="tx1"/>
                </a:solidFill>
              </a:rPr>
              <a:t>-</a:t>
            </a:r>
            <a:r>
              <a:rPr lang="fi-FI" dirty="0" smtClean="0">
                <a:solidFill>
                  <a:schemeClr val="tx1"/>
                </a:solidFill>
              </a:rPr>
              <a:t>vuosityöaikakokeilu</a:t>
            </a:r>
          </a:p>
        </p:txBody>
      </p:sp>
    </p:spTree>
    <p:extLst>
      <p:ext uri="{BB962C8B-B14F-4D97-AF65-F5344CB8AC3E}">
        <p14:creationId xmlns:p14="http://schemas.microsoft.com/office/powerpoint/2010/main" val="2159465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i-FI" dirty="0" smtClean="0"/>
              <a:t>Vuosityöaikakokeilu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Tavoitteet</a:t>
            </a:r>
          </a:p>
          <a:p>
            <a:pPr lvl="1"/>
            <a:r>
              <a:rPr lang="fi-FI" dirty="0" smtClean="0"/>
              <a:t>Aikaa </a:t>
            </a:r>
            <a:r>
              <a:rPr lang="fi-FI" dirty="0"/>
              <a:t>varataan lastentarhanopettajan kaikkiin työtehtäviin</a:t>
            </a:r>
          </a:p>
          <a:p>
            <a:pPr lvl="2"/>
            <a:r>
              <a:rPr lang="fi-FI" dirty="0" smtClean="0"/>
              <a:t>Työaikaa </a:t>
            </a:r>
            <a:r>
              <a:rPr lang="fi-FI" dirty="0"/>
              <a:t>kaikkiin tehtäväkuvauksen keskeisiin tehtäväalueisiin</a:t>
            </a:r>
          </a:p>
          <a:p>
            <a:pPr lvl="2"/>
            <a:r>
              <a:rPr lang="fi-FI" dirty="0" smtClean="0"/>
              <a:t>Työtyytyväisyys </a:t>
            </a:r>
            <a:r>
              <a:rPr lang="fi-FI" dirty="0"/>
              <a:t>ja </a:t>
            </a:r>
            <a:r>
              <a:rPr lang="fi-FI" dirty="0" err="1" smtClean="0"/>
              <a:t>työhyvinvointi</a:t>
            </a:r>
            <a:r>
              <a:rPr lang="fi-FI" dirty="0" smtClean="0"/>
              <a:t> </a:t>
            </a:r>
            <a:r>
              <a:rPr lang="fi-FI" dirty="0"/>
              <a:t>paranee</a:t>
            </a:r>
          </a:p>
          <a:p>
            <a:pPr lvl="2"/>
            <a:r>
              <a:rPr lang="fi-FI" dirty="0" smtClean="0"/>
              <a:t>Lastentarhanopettajan </a:t>
            </a:r>
            <a:r>
              <a:rPr lang="fi-FI" dirty="0"/>
              <a:t>tehtävän vetovoimaisuus kasvaa</a:t>
            </a:r>
          </a:p>
          <a:p>
            <a:pPr lvl="1"/>
            <a:r>
              <a:rPr lang="fi-FI" dirty="0" smtClean="0"/>
              <a:t>Varhaiskasvatus </a:t>
            </a:r>
            <a:r>
              <a:rPr lang="fi-FI" dirty="0"/>
              <a:t>toteutuu laadukkaasti, kun aikaa </a:t>
            </a:r>
            <a:r>
              <a:rPr lang="fi-FI" dirty="0" smtClean="0"/>
              <a:t>resursoidaan </a:t>
            </a:r>
            <a:r>
              <a:rPr lang="fi-FI" dirty="0"/>
              <a:t>enemmän suunnitteluun, arviointiin ja kehittämiseen sekä yhteistyöhön</a:t>
            </a:r>
          </a:p>
          <a:p>
            <a:pPr lvl="2"/>
            <a:r>
              <a:rPr lang="fi-FI" dirty="0" smtClean="0"/>
              <a:t>Mahdollistaa </a:t>
            </a:r>
            <a:r>
              <a:rPr lang="fi-FI" dirty="0"/>
              <a:t>monimuotoisen asiantuntijayhteistyön</a:t>
            </a:r>
          </a:p>
          <a:p>
            <a:pPr lvl="2"/>
            <a:r>
              <a:rPr lang="fi-FI" dirty="0" smtClean="0"/>
              <a:t>Ennaltaehkäisee </a:t>
            </a:r>
            <a:r>
              <a:rPr lang="fi-FI" dirty="0"/>
              <a:t>ja/tai vähentää oppimisvaikeuksia ja syrjäytymistä</a:t>
            </a:r>
          </a:p>
          <a:p>
            <a:pPr lvl="1"/>
            <a:r>
              <a:rPr lang="fi-FI" dirty="0" smtClean="0"/>
              <a:t>Työtä </a:t>
            </a:r>
            <a:r>
              <a:rPr lang="fi-FI" dirty="0"/>
              <a:t>tehdään silloin enemmän, kun tarvekin on suurempi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81934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77500" lnSpcReduction="20000"/>
          </a:bodyPr>
          <a:lstStyle/>
          <a:p>
            <a:r>
              <a:rPr lang="fi-FI" dirty="0" smtClean="0"/>
              <a:t>Kokeiluun </a:t>
            </a:r>
            <a:r>
              <a:rPr lang="fi-FI" dirty="0"/>
              <a:t>halutaan jokin </a:t>
            </a:r>
            <a:r>
              <a:rPr lang="fi-FI" dirty="0" smtClean="0"/>
              <a:t>opettajaryhmä (</a:t>
            </a:r>
            <a:r>
              <a:rPr lang="fi-FI" dirty="0" smtClean="0">
                <a:solidFill>
                  <a:schemeClr val="accent6">
                    <a:lumMod val="75000"/>
                  </a:schemeClr>
                </a:solidFill>
              </a:rPr>
              <a:t>Kuopio: </a:t>
            </a:r>
            <a:r>
              <a:rPr lang="fi-FI" dirty="0" err="1" smtClean="0">
                <a:solidFill>
                  <a:schemeClr val="accent6">
                    <a:lumMod val="75000"/>
                  </a:schemeClr>
                </a:solidFill>
              </a:rPr>
              <a:t>VSOP-ltot</a:t>
            </a:r>
            <a:r>
              <a:rPr lang="fi-FI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r>
              <a:rPr lang="fi-FI" dirty="0" smtClean="0"/>
              <a:t>)</a:t>
            </a:r>
          </a:p>
          <a:p>
            <a:r>
              <a:rPr lang="fi-FI" dirty="0" smtClean="0"/>
              <a:t>Kokeilusta </a:t>
            </a:r>
            <a:r>
              <a:rPr lang="fi-FI" dirty="0"/>
              <a:t>sovitaan paikallisella sopimuksella </a:t>
            </a:r>
            <a:r>
              <a:rPr lang="fi-FI" dirty="0" err="1" smtClean="0"/>
              <a:t>KVTES:n</a:t>
            </a:r>
            <a:r>
              <a:rPr lang="fi-FI" dirty="0" smtClean="0"/>
              <a:t> mukaisesti</a:t>
            </a:r>
            <a:endParaRPr lang="fi-FI" dirty="0"/>
          </a:p>
          <a:p>
            <a:pPr lvl="1"/>
            <a:r>
              <a:rPr lang="fi-FI" dirty="0"/>
              <a:t>Säännöllinen työaika määritellään vuotuisena, viikkotyöajan pituus voi olla enemmän kuin 38,25 h</a:t>
            </a:r>
          </a:p>
          <a:p>
            <a:pPr lvl="1"/>
            <a:r>
              <a:rPr lang="fi-FI" dirty="0" smtClean="0"/>
              <a:t>Säännöllisen </a:t>
            </a:r>
            <a:r>
              <a:rPr lang="fi-FI" dirty="0"/>
              <a:t>työajan pituus tulee tasoittua enintään vuoden aikana</a:t>
            </a:r>
          </a:p>
          <a:p>
            <a:pPr lvl="1"/>
            <a:r>
              <a:rPr lang="fi-FI" dirty="0" smtClean="0"/>
              <a:t>Voidaan </a:t>
            </a:r>
            <a:r>
              <a:rPr lang="fi-FI" dirty="0"/>
              <a:t>irtisanoa 3 kk irtisanomisajalla </a:t>
            </a:r>
          </a:p>
          <a:p>
            <a:r>
              <a:rPr lang="fi-FI" dirty="0" smtClean="0"/>
              <a:t>Paikallinen </a:t>
            </a:r>
            <a:r>
              <a:rPr lang="fi-FI" dirty="0"/>
              <a:t>sopimus menee OAJ:n </a:t>
            </a:r>
            <a:r>
              <a:rPr lang="fi-FI" dirty="0" smtClean="0"/>
              <a:t>tulo- ja </a:t>
            </a:r>
            <a:r>
              <a:rPr lang="fi-FI" dirty="0"/>
              <a:t>palkkapoliittisen toimikunnan esittämänä hallituksen hyväksymäksi</a:t>
            </a:r>
          </a:p>
          <a:p>
            <a:r>
              <a:rPr lang="fi-FI" dirty="0" smtClean="0"/>
              <a:t>Paikallista </a:t>
            </a:r>
            <a:r>
              <a:rPr lang="fi-FI" dirty="0"/>
              <a:t>sopimusta käsitellään myös </a:t>
            </a:r>
            <a:r>
              <a:rPr lang="fi-FI" dirty="0" err="1" smtClean="0"/>
              <a:t>JUKOn</a:t>
            </a:r>
            <a:r>
              <a:rPr lang="fi-FI" dirty="0" smtClean="0"/>
              <a:t> paikallistyöryhmässä</a:t>
            </a:r>
            <a:r>
              <a:rPr lang="fi-FI" dirty="0"/>
              <a:t>, jos kokeiluun osallistuu muita </a:t>
            </a:r>
            <a:r>
              <a:rPr lang="fi-FI" dirty="0" err="1" smtClean="0"/>
              <a:t>JUKOn</a:t>
            </a:r>
            <a:r>
              <a:rPr lang="fi-FI" dirty="0" smtClean="0"/>
              <a:t> jäsenjärjestöihin </a:t>
            </a:r>
            <a:r>
              <a:rPr lang="fi-FI" dirty="0"/>
              <a:t>kuuluvia opettajia</a:t>
            </a:r>
          </a:p>
          <a:p>
            <a:r>
              <a:rPr lang="fi-FI" dirty="0" smtClean="0"/>
              <a:t>Kokeilu </a:t>
            </a:r>
            <a:r>
              <a:rPr lang="fi-FI" dirty="0"/>
              <a:t>voi käynnistyä mahdollisesti jo </a:t>
            </a:r>
            <a:r>
              <a:rPr lang="fi-FI" dirty="0">
                <a:solidFill>
                  <a:schemeClr val="accent6">
                    <a:lumMod val="75000"/>
                  </a:schemeClr>
                </a:solidFill>
              </a:rPr>
              <a:t>elokuussa 2017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690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308</Words>
  <Application>Microsoft Office PowerPoint</Application>
  <PresentationFormat>Näytössä katseltava diaesitys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Office-teema</vt:lpstr>
      <vt:lpstr>OAJ:n Kuopion paikallisyhdistyksen syyskokous</vt:lpstr>
      <vt:lpstr>Kilpailukykysopimus/ KVTES</vt:lpstr>
      <vt:lpstr>Työaikapankki </vt:lpstr>
      <vt:lpstr>Muuta ajankohtaista</vt:lpstr>
      <vt:lpstr>Vuosityöaikakokeilu</vt:lpstr>
      <vt:lpstr>PowerPoint-esitys</vt:lpstr>
    </vt:vector>
  </TitlesOfParts>
  <Company>Istekki 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OAJ:n Kuopion paikallisyhdistyksen syyskokous</dc:title>
  <dc:creator>Hentunen Tiia</dc:creator>
  <cp:lastModifiedBy>Hentunen Tiia</cp:lastModifiedBy>
  <cp:revision>9</cp:revision>
  <dcterms:created xsi:type="dcterms:W3CDTF">2016-10-26T06:25:36Z</dcterms:created>
  <dcterms:modified xsi:type="dcterms:W3CDTF">2016-10-26T07:42:11Z</dcterms:modified>
</cp:coreProperties>
</file>