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5" r:id="rId6"/>
    <p:sldId id="263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0EAE94-DBE6-8779-C5A3-AD3C6CACEB02}" v="28" dt="2018-12-03T09:11:05.323"/>
    <p1510:client id="{0A875A38-033A-9783-4453-8EF5E78B5DCC}" v="2" dt="2018-12-03T09:15:25.813"/>
    <p1510:client id="{0B2D62D7-9191-72E1-FA3A-0102808C846B}" v="1" dt="2018-12-03T10:06:36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62000" y="1122363"/>
            <a:ext cx="9906000" cy="1639978"/>
          </a:xfrm>
        </p:spPr>
        <p:txBody>
          <a:bodyPr/>
          <a:lstStyle/>
          <a:p>
            <a:r>
              <a:rPr lang="fi-FI" b="1">
                <a:cs typeface="Calibri Light"/>
              </a:rPr>
              <a:t>Tiedote yhteysopettajille 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113471" y="3429510"/>
            <a:ext cx="8554529" cy="20727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>
                <a:cs typeface="Calibri"/>
              </a:rPr>
              <a:t>Kunnallisen opetushenkilöstön virka- ja työehtosopimuksen 1.2.2018-31.3.2020 ydinkohdat</a:t>
            </a:r>
          </a:p>
          <a:p>
            <a:pPr marL="457200" indent="-457200" algn="l">
              <a:buChar char="•"/>
            </a:pPr>
            <a:r>
              <a:rPr lang="fi-FI">
                <a:cs typeface="Calibri"/>
              </a:rPr>
              <a:t>Paikallisen järjestelyerän kohdentaminen ja TSA järjestelmän käyttöönotto</a:t>
            </a:r>
          </a:p>
          <a:p>
            <a:pPr marL="457200" indent="-457200" algn="l">
              <a:buChar char="•"/>
            </a:pPr>
            <a:r>
              <a:rPr lang="fi-FI">
                <a:cs typeface="Calibri"/>
              </a:rPr>
              <a:t>Palkan muodostuminen</a:t>
            </a:r>
          </a:p>
          <a:p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F9C7F6-49D6-4928-B2D1-C865BD0AE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9180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Palkankorotukset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3034F6-4B21-4F35-865D-8D0D5C3B1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463" y="1394305"/>
            <a:ext cx="10429337" cy="54583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 dirty="0">
              <a:cs typeface="Calibri"/>
            </a:endParaRPr>
          </a:p>
          <a:p>
            <a:r>
              <a:rPr lang="fi-FI" b="1" dirty="0">
                <a:cs typeface="Calibri"/>
              </a:rPr>
              <a:t>palkankorotukset</a:t>
            </a:r>
            <a:r>
              <a:rPr lang="fi-FI" dirty="0">
                <a:cs typeface="Calibri"/>
              </a:rPr>
              <a:t> OVTES 2018-2019</a:t>
            </a:r>
          </a:p>
          <a:p>
            <a:r>
              <a:rPr lang="fi-FI" b="1" dirty="0">
                <a:cs typeface="Calibri"/>
              </a:rPr>
              <a:t>1.5.2018 yleiskorotus 1,17 % </a:t>
            </a:r>
          </a:p>
          <a:p>
            <a:r>
              <a:rPr lang="fi-FI" b="1" dirty="0">
                <a:cs typeface="Calibri"/>
              </a:rPr>
              <a:t>1.4 2019 yleiskorotus 0,99 %</a:t>
            </a:r>
            <a:r>
              <a:rPr lang="fi-FI" dirty="0">
                <a:cs typeface="Calibri"/>
              </a:rPr>
              <a:t> </a:t>
            </a:r>
            <a:endParaRPr lang="fi-FI" dirty="0"/>
          </a:p>
          <a:p>
            <a:r>
              <a:rPr lang="fi-FI" b="1" dirty="0">
                <a:cs typeface="Calibri"/>
              </a:rPr>
              <a:t>1.1.2019 paikallinen tuloksellisuuteen perustuva kertaerä </a:t>
            </a:r>
          </a:p>
          <a:p>
            <a:pPr lvl="1"/>
            <a:r>
              <a:rPr lang="fi-FI" sz="2000" b="1" dirty="0">
                <a:cs typeface="Calibri"/>
              </a:rPr>
              <a:t>9,2 %</a:t>
            </a:r>
            <a:r>
              <a:rPr lang="fi-FI" sz="2000" dirty="0">
                <a:cs typeface="Calibri"/>
              </a:rPr>
              <a:t> marraskuun palkasta</a:t>
            </a:r>
          </a:p>
          <a:p>
            <a:pPr lvl="1"/>
            <a:r>
              <a:rPr lang="fi-FI" sz="2000" dirty="0">
                <a:cs typeface="Calibri"/>
              </a:rPr>
              <a:t>Perustuu erilliseen työ- ja virkaehtosopimukseen </a:t>
            </a:r>
          </a:p>
          <a:p>
            <a:pPr lvl="1"/>
            <a:r>
              <a:rPr lang="fi-FI" sz="2000" dirty="0">
                <a:cs typeface="Calibri"/>
              </a:rPr>
              <a:t>Maksetaan koko henkilöstölle </a:t>
            </a:r>
          </a:p>
          <a:p>
            <a:pPr lvl="1"/>
            <a:r>
              <a:rPr lang="fi-FI" sz="2000" dirty="0">
                <a:cs typeface="Calibri"/>
              </a:rPr>
              <a:t>Edellytyksenä, että palvelussuhde jatkunut keskeytymättä 2.9.2018-18.11.2018, jossa vähintään 1 palkallinen päivä</a:t>
            </a:r>
          </a:p>
          <a:p>
            <a:pPr marL="342900" indent="-342900"/>
            <a:r>
              <a:rPr lang="fi-FI" b="1" dirty="0">
                <a:cs typeface="Calibri"/>
              </a:rPr>
              <a:t>Paikallinen järjestelyerä 1.1.2019 ( tarkemmin seuraavissa dioissa)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166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5F571E-9C15-4856-8AB7-F354705B4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91" y="365125"/>
            <a:ext cx="10573109" cy="789907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fi-FI" b="1" dirty="0">
                <a:cs typeface="Calibri Light"/>
              </a:rPr>
              <a:t>Kuopion paikallisneuvottelut, OVTES</a:t>
            </a:r>
            <a:endParaRPr lang="fi-FI" b="1" dirty="0">
              <a:ea typeface="+mj-lt"/>
              <a:cs typeface="+mj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95883D-B0DA-4B8A-A14D-49762B38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662"/>
            <a:ext cx="10515600" cy="5089095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fi-FI" b="1" dirty="0">
                <a:cs typeface="Calibri"/>
              </a:rPr>
              <a:t>Pakallisneuvottelut käytiin loka- ja marraskuun aikana</a:t>
            </a:r>
          </a:p>
          <a:p>
            <a:r>
              <a:rPr lang="fi-FI" b="1" dirty="0">
                <a:cs typeface="Calibri"/>
              </a:rPr>
              <a:t>Erän suuruus 0,9 % palkkasummasta</a:t>
            </a:r>
            <a:endParaRPr lang="en-US" dirty="0">
              <a:cs typeface="Calibri"/>
            </a:endParaRPr>
          </a:p>
          <a:p>
            <a:r>
              <a:rPr lang="fi-FI" b="1" dirty="0">
                <a:cs typeface="Calibri"/>
              </a:rPr>
              <a:t>Voimaan 1.1.2019</a:t>
            </a:r>
            <a:endParaRPr lang="en-US" b="1" dirty="0">
              <a:cs typeface="Calibri"/>
            </a:endParaRPr>
          </a:p>
          <a:p>
            <a:r>
              <a:rPr lang="fi-FI" b="1" dirty="0">
                <a:cs typeface="Calibri"/>
              </a:rPr>
              <a:t>N. 55 % järjestelyerästä henkilökohtaisen työsuorituksen arvioinnin perusteella (TSA)</a:t>
            </a:r>
            <a:endParaRPr lang="en-US" b="1" dirty="0">
              <a:cs typeface="Calibri"/>
            </a:endParaRPr>
          </a:p>
          <a:p>
            <a:r>
              <a:rPr lang="fi-FI" b="1" dirty="0">
                <a:cs typeface="Calibri"/>
              </a:rPr>
              <a:t>N. 45% keskitettyihin tva-palkkioihin, perusopetus ja lukio </a:t>
            </a:r>
            <a:endParaRPr lang="en-US" b="1" dirty="0">
              <a:cs typeface="Calibri"/>
            </a:endParaRPr>
          </a:p>
          <a:p>
            <a:pPr lvl="1"/>
            <a:r>
              <a:rPr lang="fi-FI" dirty="0">
                <a:cs typeface="Calibri"/>
              </a:rPr>
              <a:t>2. luokan opettajalle luokanohjaajapalkkio 67€/kk</a:t>
            </a:r>
            <a:endParaRPr lang="en-US" dirty="0">
              <a:cs typeface="Calibri"/>
            </a:endParaRPr>
          </a:p>
          <a:p>
            <a:pPr lvl="1"/>
            <a:r>
              <a:rPr lang="fi-FI" dirty="0">
                <a:cs typeface="Calibri"/>
              </a:rPr>
              <a:t>pienten alakoulujen apulaisjohtajille 50-100€</a:t>
            </a:r>
            <a:endParaRPr lang="en-US" dirty="0">
              <a:cs typeface="Calibri"/>
            </a:endParaRPr>
          </a:p>
          <a:p>
            <a:pPr lvl="1"/>
            <a:r>
              <a:rPr lang="fi-FI" dirty="0">
                <a:cs typeface="Calibri"/>
              </a:rPr>
              <a:t>koulukohtaiseen lisään korotusta 50-200€/koulu</a:t>
            </a:r>
            <a:endParaRPr lang="en-US" dirty="0">
              <a:cs typeface="Calibri"/>
            </a:endParaRPr>
          </a:p>
          <a:p>
            <a:pPr lvl="1"/>
            <a:r>
              <a:rPr lang="fi-FI" dirty="0">
                <a:cs typeface="Calibri"/>
              </a:rPr>
              <a:t>yläkoulujen luokanohjaajille 30€/kk</a:t>
            </a:r>
            <a:endParaRPr lang="en-US" dirty="0">
              <a:cs typeface="Calibri"/>
            </a:endParaRPr>
          </a:p>
          <a:p>
            <a:pPr lvl="1"/>
            <a:r>
              <a:rPr lang="fi-FI" dirty="0">
                <a:cs typeface="Calibri"/>
              </a:rPr>
              <a:t>pedagogiset tiimit ja tiimiopettajuus, lukio</a:t>
            </a:r>
            <a:endParaRPr lang="en-US" dirty="0">
              <a:cs typeface="Calibri"/>
            </a:endParaRPr>
          </a:p>
          <a:p>
            <a:pPr lvl="1"/>
            <a:r>
              <a:rPr lang="fi-FI" dirty="0">
                <a:cs typeface="Calibri"/>
              </a:rPr>
              <a:t>koulukohtainen kehittämislisä, lukio</a:t>
            </a:r>
          </a:p>
          <a:p>
            <a:pPr lvl="1"/>
            <a:r>
              <a:rPr lang="fi-FI" dirty="0">
                <a:cs typeface="Calibri"/>
              </a:rPr>
              <a:t>Summat tarkentuvat myöhemmin</a:t>
            </a:r>
            <a:endParaRPr lang="en-US" dirty="0">
              <a:cs typeface="Calibri"/>
            </a:endParaRPr>
          </a:p>
          <a:p>
            <a:r>
              <a:rPr lang="fi-FI" b="1" dirty="0">
                <a:cs typeface="Calibri"/>
              </a:rPr>
              <a:t>Edelliset voimaan 1.8.2019</a:t>
            </a:r>
            <a:endParaRPr lang="en-US" b="1" dirty="0">
              <a:cs typeface="Calibri"/>
            </a:endParaRPr>
          </a:p>
          <a:p>
            <a:r>
              <a:rPr lang="fi-FI" b="1" dirty="0">
                <a:cs typeface="Calibri"/>
              </a:rPr>
              <a:t>1.1-31.7. kertyvä järjestelyerä kertaeränä helmikuussa</a:t>
            </a:r>
            <a:r>
              <a:rPr lang="en-US" b="1" dirty="0">
                <a:cs typeface="Calibri"/>
              </a:rPr>
              <a:t> </a:t>
            </a:r>
            <a:r>
              <a:rPr lang="fi-FI" b="1" dirty="0">
                <a:cs typeface="Calibri"/>
              </a:rPr>
              <a:t>(perusopetus 7x1,21=8,37% ja lukio 7x1,31=9,17% tehtäväkohtaisesta palkasta)</a:t>
            </a:r>
          </a:p>
          <a:p>
            <a:pPr lvl="0"/>
            <a:r>
              <a:rPr lang="fi-FI" b="1" dirty="0"/>
              <a:t>kertaerää ei makseta, jos työntekijällä/viranhaltijalla ei ole ko. ajanjaksona yhtään palkallista päivää</a:t>
            </a:r>
          </a:p>
          <a:p>
            <a:pPr lvl="0"/>
            <a:r>
              <a:rPr lang="fi-FI" b="1" dirty="0"/>
              <a:t>sivutoimisilla tuntiopettajilla ja kansalaisopiston tuntiopettajilla tehtäväkohtaista palkkaa vastaavana palkkatekijänä käytetään opettajalle kuukaudessa keskimäärin maksettujen tuntipalkkioiden euromäärää ja opettajan työsuunnitelmaan vahvistettua tuntimäärää.</a:t>
            </a:r>
          </a:p>
          <a:p>
            <a:endParaRPr lang="en-US" dirty="0">
              <a:cs typeface="Calibri"/>
            </a:endParaRPr>
          </a:p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531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5F571E-9C15-4856-8AB7-F354705B4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77" y="365125"/>
            <a:ext cx="10501223" cy="2288846"/>
          </a:xfrm>
        </p:spPr>
        <p:txBody>
          <a:bodyPr>
            <a:normAutofit fontScale="90000"/>
          </a:bodyPr>
          <a:lstStyle/>
          <a:p>
            <a:r>
              <a:rPr lang="fi-FI" b="1">
                <a:cs typeface="Calibri Light"/>
              </a:rPr>
              <a:t>TVA, </a:t>
            </a:r>
            <a:r>
              <a:rPr lang="fi-FI">
                <a:cs typeface="Calibri Light"/>
              </a:rPr>
              <a:t>työn vaativuuden arviointiin perustuva palkkaus</a:t>
            </a:r>
            <a:br>
              <a:rPr lang="fi-FI">
                <a:cs typeface="Calibri Light"/>
              </a:rPr>
            </a:br>
            <a:r>
              <a:rPr lang="fi-FI" b="1">
                <a:cs typeface="Calibri Light"/>
              </a:rPr>
              <a:t>TSA, </a:t>
            </a:r>
            <a:r>
              <a:rPr lang="fi-FI">
                <a:cs typeface="Calibri Light"/>
              </a:rPr>
              <a:t>työsuorituksen arviointiin perustuva palkkaus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95883D-B0DA-4B8A-A14D-49762B38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050" y="2343212"/>
            <a:ext cx="10673750" cy="373311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fi-FI">
              <a:cs typeface="Calibri"/>
            </a:endParaRPr>
          </a:p>
          <a:p>
            <a:pPr marL="0" indent="0">
              <a:buNone/>
            </a:pPr>
            <a:r>
              <a:rPr lang="fi-FI">
                <a:cs typeface="Calibri"/>
              </a:rPr>
              <a:t>   </a:t>
            </a:r>
            <a:r>
              <a:rPr lang="fi-FI" b="1">
                <a:cs typeface="Calibri"/>
              </a:rPr>
              <a:t> Kuopion opettajien tva-järjestelmä lyhyesti:</a:t>
            </a:r>
            <a:endParaRPr lang="en-US" b="1">
              <a:cs typeface="Calibri"/>
            </a:endParaRPr>
          </a:p>
          <a:p>
            <a:pPr marL="914400" lvl="1" indent="-457200">
              <a:buAutoNum type="arabicPeriod"/>
            </a:pPr>
            <a:r>
              <a:rPr lang="fi-FI">
                <a:cs typeface="Calibri"/>
              </a:rPr>
              <a:t>Toistaiseksi voimassa olevat tva-kriteerit, joita sovelletaan yhtenäisesti kaikilla kouluilla.</a:t>
            </a:r>
            <a:endParaRPr lang="en-US">
              <a:cs typeface="Calibri"/>
            </a:endParaRPr>
          </a:p>
          <a:p>
            <a:pPr marL="971550" lvl="1" indent="-514350">
              <a:buAutoNum type="arabicPeriod"/>
            </a:pPr>
            <a:r>
              <a:rPr lang="fi-FI">
                <a:cs typeface="Calibri"/>
              </a:rPr>
              <a:t>Lukuvuosittain koulukohtaisesti kohdennettavat ja arvioitavat tva-lisät</a:t>
            </a:r>
          </a:p>
          <a:p>
            <a:pPr marL="0" indent="0">
              <a:buNone/>
            </a:pPr>
            <a:r>
              <a:rPr lang="fi-FI">
                <a:cs typeface="Calibri"/>
              </a:rPr>
              <a:t>   </a:t>
            </a:r>
            <a:r>
              <a:rPr lang="fi-FI" b="1">
                <a:cs typeface="Calibri"/>
              </a:rPr>
              <a:t> Kuopion 1.8.2019 käyttöönotettava tsa-järjestelmä</a:t>
            </a:r>
          </a:p>
          <a:p>
            <a:pPr marL="1143000" lvl="1" indent="-457200"/>
            <a:r>
              <a:rPr lang="fi-FI">
                <a:cs typeface="Calibri"/>
              </a:rPr>
              <a:t>Työryhmä perustettu</a:t>
            </a:r>
          </a:p>
          <a:p>
            <a:pPr marL="1143000" lvl="1" indent="-457200"/>
            <a:r>
              <a:rPr lang="fi-FI" sz="2000" b="1">
                <a:cs typeface="Calibri"/>
              </a:rPr>
              <a:t>Työryhmän tehtävänä on laatia arvioinnin perusteista kaikkia kouluja ja kansalaisopistoa koskeva kuvaus, jossa määritellään käytössä olevan erän kohdentaminen ja arviointiperusteet. </a:t>
            </a:r>
            <a:endParaRPr lang="en-US" sz="2000">
              <a:cs typeface="Calibri"/>
            </a:endParaRPr>
          </a:p>
          <a:p>
            <a:pPr marL="1143000" lvl="1" indent="-457200"/>
            <a:endParaRPr lang="fi-FI">
              <a:cs typeface="Calibri"/>
            </a:endParaRPr>
          </a:p>
          <a:p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53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llipsi 36"/>
          <p:cNvSpPr/>
          <p:nvPr/>
        </p:nvSpPr>
        <p:spPr>
          <a:xfrm>
            <a:off x="221478" y="4813462"/>
            <a:ext cx="1212305" cy="114475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Ellipsi 35"/>
          <p:cNvSpPr/>
          <p:nvPr/>
        </p:nvSpPr>
        <p:spPr>
          <a:xfrm>
            <a:off x="353117" y="1961006"/>
            <a:ext cx="1081377" cy="108484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229128"/>
            <a:ext cx="10770480" cy="67048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fi-FI" b="1" dirty="0"/>
            </a:br>
            <a:r>
              <a:rPr lang="fi-FI" dirty="0">
                <a:latin typeface="+mn-lt"/>
              </a:rPr>
              <a:t> </a:t>
            </a:r>
            <a:br>
              <a:rPr lang="fi-FI" dirty="0">
                <a:latin typeface="+mn-lt"/>
              </a:rPr>
            </a:br>
            <a:r>
              <a:rPr lang="fi-FI" dirty="0">
                <a:latin typeface="+mn-lt"/>
              </a:rPr>
              <a:t>Palkkausjärjestelmät</a:t>
            </a:r>
            <a:br>
              <a:rPr lang="fi-FI" b="1" dirty="0"/>
            </a:br>
            <a:br>
              <a:rPr lang="fi-FI" b="1" dirty="0"/>
            </a:b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827631" y="1000359"/>
            <a:ext cx="10515600" cy="515799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sz="2400" dirty="0"/>
              <a:t>Tehtävän vaativuuden arviointiin perustuva palkkaus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1800" dirty="0"/>
          </a:p>
          <a:p>
            <a:pPr marL="457200" indent="-457200">
              <a:buFont typeface="+mj-lt"/>
              <a:buAutoNum type="arabicPeriod" startAt="2"/>
            </a:pPr>
            <a:r>
              <a:rPr lang="fi-FI" sz="2400" dirty="0"/>
              <a:t>Henkilökohtaisen työsuorituksen arviointiin perustuva palkkaus</a:t>
            </a:r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1556598" y="1485077"/>
            <a:ext cx="2377440" cy="929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perustehtävän kuvaus</a:t>
            </a:r>
          </a:p>
        </p:txBody>
      </p:sp>
      <p:sp>
        <p:nvSpPr>
          <p:cNvPr id="7" name="Suorakulmio 6"/>
          <p:cNvSpPr/>
          <p:nvPr/>
        </p:nvSpPr>
        <p:spPr>
          <a:xfrm>
            <a:off x="4121060" y="1468040"/>
            <a:ext cx="2377440" cy="958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tehtävien vaativuus-kriteerit</a:t>
            </a:r>
          </a:p>
        </p:txBody>
      </p:sp>
      <p:sp>
        <p:nvSpPr>
          <p:cNvPr id="8" name="Suorakulmio 7"/>
          <p:cNvSpPr/>
          <p:nvPr/>
        </p:nvSpPr>
        <p:spPr>
          <a:xfrm>
            <a:off x="9052443" y="1477490"/>
            <a:ext cx="2556237" cy="944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r>
              <a:rPr lang="fi-FI" dirty="0"/>
              <a:t>vaativuutta lisäävien tekijöiden arviointi</a:t>
            </a:r>
          </a:p>
          <a:p>
            <a:pPr algn="ctr"/>
            <a:r>
              <a:rPr lang="fi-FI" dirty="0"/>
              <a:t>koulukohtaisesti</a:t>
            </a:r>
          </a:p>
          <a:p>
            <a:pPr algn="ctr"/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6685522" y="1477490"/>
            <a:ext cx="2377440" cy="944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toistaiseksi määriteltyjen </a:t>
            </a:r>
            <a:r>
              <a:rPr lang="fi-FI" dirty="0" err="1"/>
              <a:t>tva</a:t>
            </a:r>
            <a:r>
              <a:rPr lang="fi-FI" dirty="0"/>
              <a:t>-lisien kohdentaminen</a:t>
            </a:r>
          </a:p>
        </p:txBody>
      </p:sp>
      <p:sp>
        <p:nvSpPr>
          <p:cNvPr id="10" name="Nuoli oikealle 9"/>
          <p:cNvSpPr/>
          <p:nvPr/>
        </p:nvSpPr>
        <p:spPr>
          <a:xfrm>
            <a:off x="3893617" y="1861054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Nuoli oikealle 10"/>
          <p:cNvSpPr/>
          <p:nvPr/>
        </p:nvSpPr>
        <p:spPr>
          <a:xfrm>
            <a:off x="6438096" y="1865479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/>
          <p:cNvSpPr/>
          <p:nvPr/>
        </p:nvSpPr>
        <p:spPr>
          <a:xfrm>
            <a:off x="4118319" y="4146900"/>
            <a:ext cx="2377440" cy="1189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opettajan/rehtorin oma arvio työsuorituksestaan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6661147" y="4156265"/>
            <a:ext cx="2377440" cy="1189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opettajan/rehtorin ja</a:t>
            </a:r>
          </a:p>
          <a:p>
            <a:pPr algn="ctr"/>
            <a:r>
              <a:rPr lang="fi-FI" dirty="0"/>
              <a:t>rehtorin/esimiehen yhteinen arviointikeskustelu</a:t>
            </a:r>
          </a:p>
        </p:txBody>
      </p:sp>
      <p:sp>
        <p:nvSpPr>
          <p:cNvPr id="16" name="Suorakulmio 15"/>
          <p:cNvSpPr/>
          <p:nvPr/>
        </p:nvSpPr>
        <p:spPr>
          <a:xfrm>
            <a:off x="9231241" y="4146901"/>
            <a:ext cx="2377440" cy="1189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rehtorin/esimiehen esitykset henkilökohtaisen lisän saajiksi</a:t>
            </a:r>
          </a:p>
        </p:txBody>
      </p:sp>
      <p:sp>
        <p:nvSpPr>
          <p:cNvPr id="17" name="Suorakulmio 16"/>
          <p:cNvSpPr/>
          <p:nvPr/>
        </p:nvSpPr>
        <p:spPr>
          <a:xfrm>
            <a:off x="1556598" y="4130309"/>
            <a:ext cx="2377440" cy="11893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arviointikriteerit ja niiden kuvaus</a:t>
            </a:r>
          </a:p>
        </p:txBody>
      </p:sp>
      <p:sp>
        <p:nvSpPr>
          <p:cNvPr id="18" name="Suorakulmio 17"/>
          <p:cNvSpPr/>
          <p:nvPr/>
        </p:nvSpPr>
        <p:spPr>
          <a:xfrm>
            <a:off x="4118319" y="5479247"/>
            <a:ext cx="2377440" cy="1189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Päätökset lisän saajiksi</a:t>
            </a:r>
          </a:p>
        </p:txBody>
      </p:sp>
      <p:sp>
        <p:nvSpPr>
          <p:cNvPr id="19" name="Suorakulmio 18"/>
          <p:cNvSpPr/>
          <p:nvPr/>
        </p:nvSpPr>
        <p:spPr>
          <a:xfrm>
            <a:off x="1556598" y="5469270"/>
            <a:ext cx="2377440" cy="1189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Esitysten yhteensovittaminen</a:t>
            </a:r>
          </a:p>
        </p:txBody>
      </p:sp>
      <p:sp>
        <p:nvSpPr>
          <p:cNvPr id="20" name="Suorakulmio 19"/>
          <p:cNvSpPr/>
          <p:nvPr/>
        </p:nvSpPr>
        <p:spPr>
          <a:xfrm>
            <a:off x="6661147" y="5479247"/>
            <a:ext cx="2377440" cy="1189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Perustelut lisän saajille</a:t>
            </a:r>
          </a:p>
        </p:txBody>
      </p:sp>
      <p:sp>
        <p:nvSpPr>
          <p:cNvPr id="21" name="Suorakulmio 20"/>
          <p:cNvSpPr/>
          <p:nvPr/>
        </p:nvSpPr>
        <p:spPr>
          <a:xfrm>
            <a:off x="9231241" y="5481155"/>
            <a:ext cx="2377440" cy="1189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Tiedotus työyhteisölle lisän yleisistä perusteista ja lisän saaneista</a:t>
            </a:r>
          </a:p>
        </p:txBody>
      </p:sp>
      <p:sp>
        <p:nvSpPr>
          <p:cNvPr id="22" name="Nuoli oikealle 21"/>
          <p:cNvSpPr/>
          <p:nvPr/>
        </p:nvSpPr>
        <p:spPr>
          <a:xfrm>
            <a:off x="6429648" y="4614679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Nuoli oikealle 22"/>
          <p:cNvSpPr/>
          <p:nvPr/>
        </p:nvSpPr>
        <p:spPr>
          <a:xfrm>
            <a:off x="9004811" y="4614679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Nuoli oikealle 23"/>
          <p:cNvSpPr/>
          <p:nvPr/>
        </p:nvSpPr>
        <p:spPr>
          <a:xfrm>
            <a:off x="3891894" y="5865148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Nuoli oikealle 24"/>
          <p:cNvSpPr/>
          <p:nvPr/>
        </p:nvSpPr>
        <p:spPr>
          <a:xfrm>
            <a:off x="6468493" y="5909277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Nuoli oikealle 25"/>
          <p:cNvSpPr/>
          <p:nvPr/>
        </p:nvSpPr>
        <p:spPr>
          <a:xfrm>
            <a:off x="9004811" y="5926335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Nuoli oikealle 12"/>
          <p:cNvSpPr/>
          <p:nvPr/>
        </p:nvSpPr>
        <p:spPr>
          <a:xfrm>
            <a:off x="3893402" y="4614679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/>
        </p:nvSpPr>
        <p:spPr>
          <a:xfrm>
            <a:off x="4118319" y="2549352"/>
            <a:ext cx="2377440" cy="944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päätökset </a:t>
            </a:r>
            <a:r>
              <a:rPr lang="fi-FI" dirty="0" err="1"/>
              <a:t>tva</a:t>
            </a:r>
            <a:r>
              <a:rPr lang="fi-FI" dirty="0"/>
              <a:t>-lisien saajiksi</a:t>
            </a:r>
          </a:p>
        </p:txBody>
      </p:sp>
      <p:sp>
        <p:nvSpPr>
          <p:cNvPr id="28" name="Suorakulmio 27"/>
          <p:cNvSpPr/>
          <p:nvPr/>
        </p:nvSpPr>
        <p:spPr>
          <a:xfrm>
            <a:off x="1556598" y="2554923"/>
            <a:ext cx="2377440" cy="944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r>
              <a:rPr lang="fi-FI" sz="1600" dirty="0"/>
              <a:t>rehtorin esitykset koulukohtaisten </a:t>
            </a:r>
            <a:r>
              <a:rPr lang="fi-FI" sz="1600" dirty="0" err="1"/>
              <a:t>tva</a:t>
            </a:r>
            <a:r>
              <a:rPr lang="fi-FI" sz="1600" dirty="0"/>
              <a:t>-lisien kohdentamisesta eri tehtäviin </a:t>
            </a:r>
          </a:p>
          <a:p>
            <a:pPr algn="ctr"/>
            <a:endParaRPr lang="fi-FI" dirty="0"/>
          </a:p>
        </p:txBody>
      </p:sp>
      <p:sp>
        <p:nvSpPr>
          <p:cNvPr id="29" name="Nuoli oikealle 28"/>
          <p:cNvSpPr/>
          <p:nvPr/>
        </p:nvSpPr>
        <p:spPr>
          <a:xfrm>
            <a:off x="3889561" y="2889795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Suorakulmio 29"/>
          <p:cNvSpPr/>
          <p:nvPr/>
        </p:nvSpPr>
        <p:spPr>
          <a:xfrm>
            <a:off x="6661147" y="2556999"/>
            <a:ext cx="2377440" cy="944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r>
              <a:rPr lang="fi-FI" dirty="0"/>
              <a:t>tehtäväkohtainen palkka (</a:t>
            </a:r>
            <a:r>
              <a:rPr lang="fi-FI" dirty="0" err="1"/>
              <a:t>hinnoittelu+tva</a:t>
            </a:r>
            <a:r>
              <a:rPr lang="fi-FI" dirty="0"/>
              <a:t>)</a:t>
            </a:r>
          </a:p>
          <a:p>
            <a:pPr algn="ctr"/>
            <a:endParaRPr lang="fi-FI" dirty="0"/>
          </a:p>
        </p:txBody>
      </p:sp>
      <p:sp>
        <p:nvSpPr>
          <p:cNvPr id="31" name="Nuoli oikealle 30"/>
          <p:cNvSpPr/>
          <p:nvPr/>
        </p:nvSpPr>
        <p:spPr>
          <a:xfrm>
            <a:off x="6435280" y="2847072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269839" y="5016509"/>
            <a:ext cx="11742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i="1" dirty="0">
                <a:solidFill>
                  <a:srgbClr val="FF0000"/>
                </a:solidFill>
              </a:rPr>
              <a:t>arvioidaan </a:t>
            </a:r>
          </a:p>
          <a:p>
            <a:r>
              <a:rPr lang="fi-FI" sz="1400" b="1" i="1" dirty="0">
                <a:solidFill>
                  <a:srgbClr val="FF0000"/>
                </a:solidFill>
              </a:rPr>
              <a:t>henkilön </a:t>
            </a:r>
          </a:p>
          <a:p>
            <a:r>
              <a:rPr lang="fi-FI" sz="1400" b="1" i="1" dirty="0">
                <a:solidFill>
                  <a:srgbClr val="FF0000"/>
                </a:solidFill>
              </a:rPr>
              <a:t>työsuoritusta</a:t>
            </a:r>
          </a:p>
        </p:txBody>
      </p:sp>
      <p:sp>
        <p:nvSpPr>
          <p:cNvPr id="32" name="Tekstiruutu 31"/>
          <p:cNvSpPr txBox="1"/>
          <p:nvPr/>
        </p:nvSpPr>
        <p:spPr>
          <a:xfrm>
            <a:off x="399578" y="2119308"/>
            <a:ext cx="10568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i="1" dirty="0">
                <a:solidFill>
                  <a:srgbClr val="FF0000"/>
                </a:solidFill>
              </a:rPr>
              <a:t>arvioidaan </a:t>
            </a:r>
          </a:p>
          <a:p>
            <a:r>
              <a:rPr lang="fi-FI" sz="1400" b="1" i="1" dirty="0">
                <a:solidFill>
                  <a:srgbClr val="FF0000"/>
                </a:solidFill>
              </a:rPr>
              <a:t>tehtävän </a:t>
            </a:r>
          </a:p>
          <a:p>
            <a:r>
              <a:rPr lang="fi-FI" sz="1400" b="1" i="1" dirty="0">
                <a:solidFill>
                  <a:srgbClr val="FF0000"/>
                </a:solidFill>
              </a:rPr>
              <a:t>vaativuutta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26.11.2018</a:t>
            </a:r>
            <a:endParaRPr lang="en-US" dirty="0"/>
          </a:p>
        </p:txBody>
      </p:sp>
      <p:sp>
        <p:nvSpPr>
          <p:cNvPr id="34" name="Dian numeron paikkamerkki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5" name="Alatunnisteen paikkamerkki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KS</a:t>
            </a:r>
            <a:endParaRPr lang="en-US" dirty="0"/>
          </a:p>
        </p:txBody>
      </p:sp>
      <p:sp>
        <p:nvSpPr>
          <p:cNvPr id="38" name="Nuoli oikealle 37"/>
          <p:cNvSpPr/>
          <p:nvPr/>
        </p:nvSpPr>
        <p:spPr>
          <a:xfrm>
            <a:off x="11554217" y="4608951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Nuoli oikealle 38"/>
          <p:cNvSpPr/>
          <p:nvPr/>
        </p:nvSpPr>
        <p:spPr>
          <a:xfrm>
            <a:off x="11547401" y="1861054"/>
            <a:ext cx="270344" cy="19878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52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FCD26E-1094-4F7F-AE26-B6CC912C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804" y="365125"/>
            <a:ext cx="9882996" cy="1339940"/>
          </a:xfrm>
        </p:spPr>
        <p:txBody>
          <a:bodyPr/>
          <a:lstStyle/>
          <a:p>
            <a:r>
              <a:rPr lang="fi-FI" b="1">
                <a:cs typeface="Calibri Light"/>
              </a:rPr>
              <a:t>Opettajan palkan muodostuminen</a:t>
            </a:r>
          </a:p>
        </p:txBody>
      </p:sp>
      <p:pic>
        <p:nvPicPr>
          <p:cNvPr id="4" name="Kuva 4" descr="Kuva, joka sisältää kohteen näyttökuva, teksti&#10;&#10;Kuvaus luotu, korkea luotettavuus">
            <a:extLst>
              <a:ext uri="{FF2B5EF4-FFF2-40B4-BE49-F238E27FC236}">
                <a16:creationId xmlns:a16="http://schemas.microsoft.com/office/drawing/2014/main" id="{DDF9948A-A18F-43A5-8D8E-4D82C29293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7769" y="1595587"/>
            <a:ext cx="654876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163</Words>
  <Application>Microsoft Office PowerPoint</Application>
  <PresentationFormat>Laajakuva</PresentationFormat>
  <Paragraphs>80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Tiedote yhteysopettajille </vt:lpstr>
      <vt:lpstr>Palkankorotukset</vt:lpstr>
      <vt:lpstr>Kuopion paikallisneuvottelut, OVTES</vt:lpstr>
      <vt:lpstr>TVA, työn vaativuuden arviointiin perustuva palkkaus TSA, työsuorituksen arviointiin perustuva palkkaus</vt:lpstr>
      <vt:lpstr>   Palkkausjärjestelmät  </vt:lpstr>
      <vt:lpstr>Opettajan palkan muodostuminen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Sutinen Kari</dc:creator>
  <cp:lastModifiedBy>Parviainen Minna Mari Helena</cp:lastModifiedBy>
  <cp:revision>3</cp:revision>
  <dcterms:created xsi:type="dcterms:W3CDTF">2012-08-08T08:08:12Z</dcterms:created>
  <dcterms:modified xsi:type="dcterms:W3CDTF">2019-01-11T08:44:44Z</dcterms:modified>
</cp:coreProperties>
</file>