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microsoft.com/office/2006/relationships/ui/userCustomization" Target="NULL"/><Relationship Id="rId1" Type="http://schemas.openxmlformats.org/officeDocument/2006/relationships/officeDocument" Target="ppt/presentation.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84" r:id="rId4"/>
  </p:sldMasterIdLst>
  <p:notesMasterIdLst>
    <p:notesMasterId r:id="rId21"/>
  </p:notesMasterIdLst>
  <p:handoutMasterIdLst>
    <p:handoutMasterId r:id="rId22"/>
  </p:handoutMasterIdLst>
  <p:sldIdLst>
    <p:sldId id="256" r:id="rId5"/>
    <p:sldId id="260" r:id="rId6"/>
    <p:sldId id="264" r:id="rId7"/>
    <p:sldId id="265" r:id="rId8"/>
    <p:sldId id="266" r:id="rId9"/>
    <p:sldId id="267" r:id="rId10"/>
    <p:sldId id="268" r:id="rId11"/>
    <p:sldId id="259" r:id="rId12"/>
    <p:sldId id="269" r:id="rId13"/>
    <p:sldId id="270" r:id="rId14"/>
    <p:sldId id="271" r:id="rId15"/>
    <p:sldId id="272" r:id="rId16"/>
    <p:sldId id="278" r:id="rId17"/>
    <p:sldId id="279" r:id="rId18"/>
    <p:sldId id="280" r:id="rId19"/>
    <p:sldId id="281" r:id="rId20"/>
  </p:sldIdLst>
  <p:sldSz cx="12192000" cy="6858000"/>
  <p:notesSz cx="6669088" cy="9926638"/>
  <p:defaultTextStyle>
    <a:defPPr>
      <a:defRPr lang="fi-FI"/>
    </a:defPPr>
    <a:lvl1pPr algn="l" defTabSz="457200" rtl="0" fontAlgn="base">
      <a:spcBef>
        <a:spcPct val="0"/>
      </a:spcBef>
      <a:spcAft>
        <a:spcPct val="0"/>
      </a:spcAft>
      <a:defRPr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26">
          <p15:clr>
            <a:srgbClr val="A4A3A4"/>
          </p15:clr>
        </p15:guide>
        <p15:guide id="2" pos="21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1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2DE63D5-997A-4646-A377-4702673A728D}">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Normaali tyyli 2 - Korostu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Vaalea tyyli 2 - Korostus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940675A-B579-460E-94D1-54222C63F5DA}" styleName="Ei tyyliä, taulukon ruudukko">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81" autoAdjust="0"/>
    <p:restoredTop sz="94660"/>
  </p:normalViewPr>
  <p:slideViewPr>
    <p:cSldViewPr snapToGrid="0">
      <p:cViewPr varScale="1">
        <p:scale>
          <a:sx n="109" d="100"/>
          <a:sy n="109" d="100"/>
        </p:scale>
        <p:origin x="690" y="102"/>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guide orient="horz" pos="3126"/>
        <p:guide pos="21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2FF91D-AF98-4CF2-917D-B92D54658A0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fi-FI"/>
        </a:p>
      </dgm:t>
    </dgm:pt>
    <dgm:pt modelId="{38BE3019-006E-4C5A-A132-006305350854}">
      <dgm:prSet custT="1"/>
      <dgm:spPr>
        <a:solidFill>
          <a:schemeClr val="bg1">
            <a:lumMod val="75000"/>
          </a:schemeClr>
        </a:solidFill>
      </dgm:spPr>
      <dgm:t>
        <a:bodyPr/>
        <a:lstStyle/>
        <a:p>
          <a:pPr algn="ctr" rtl="0"/>
          <a:r>
            <a:rPr lang="fi-FI" sz="1400" b="1">
              <a:solidFill>
                <a:schemeClr val="tx1"/>
              </a:solidFill>
            </a:rPr>
            <a:t>OPETTAJAN/REHTORIN </a:t>
          </a:r>
          <a:r>
            <a:rPr lang="en-US" sz="1400" b="1">
              <a:solidFill>
                <a:schemeClr val="tx1"/>
              </a:solidFill>
            </a:rPr>
            <a:t>TEHTÄVÄT</a:t>
          </a:r>
          <a:endParaRPr lang="fi-FI" sz="1400">
            <a:solidFill>
              <a:schemeClr val="tx1"/>
            </a:solidFill>
          </a:endParaRPr>
        </a:p>
      </dgm:t>
    </dgm:pt>
    <dgm:pt modelId="{E74F90C5-0D86-49FA-8E27-B71D5B359EB4}" type="parTrans" cxnId="{EACDD106-2665-441F-9316-B6DD092B4697}">
      <dgm:prSet/>
      <dgm:spPr/>
      <dgm:t>
        <a:bodyPr/>
        <a:lstStyle/>
        <a:p>
          <a:endParaRPr lang="fi-FI"/>
        </a:p>
      </dgm:t>
    </dgm:pt>
    <dgm:pt modelId="{78A3C1A8-0CDE-438B-92E4-BBD332396126}" type="sibTrans" cxnId="{EACDD106-2665-441F-9316-B6DD092B4697}">
      <dgm:prSet/>
      <dgm:spPr/>
      <dgm:t>
        <a:bodyPr/>
        <a:lstStyle/>
        <a:p>
          <a:endParaRPr lang="fi-FI"/>
        </a:p>
      </dgm:t>
    </dgm:pt>
    <dgm:pt modelId="{4052914F-94E8-43DE-A16F-83388B1E6C2A}" type="pres">
      <dgm:prSet presAssocID="{3A2FF91D-AF98-4CF2-917D-B92D54658A0C}" presName="linear" presStyleCnt="0">
        <dgm:presLayoutVars>
          <dgm:animLvl val="lvl"/>
          <dgm:resizeHandles val="exact"/>
        </dgm:presLayoutVars>
      </dgm:prSet>
      <dgm:spPr/>
      <dgm:t>
        <a:bodyPr/>
        <a:lstStyle/>
        <a:p>
          <a:endParaRPr lang="fi-FI"/>
        </a:p>
      </dgm:t>
    </dgm:pt>
    <dgm:pt modelId="{B802B390-67BB-4AB4-9DFD-791DDE37F0DC}" type="pres">
      <dgm:prSet presAssocID="{38BE3019-006E-4C5A-A132-006305350854}" presName="parentText" presStyleLbl="node1" presStyleIdx="0" presStyleCnt="1" custLinFactNeighborY="-3731">
        <dgm:presLayoutVars>
          <dgm:chMax val="0"/>
          <dgm:bulletEnabled val="1"/>
        </dgm:presLayoutVars>
      </dgm:prSet>
      <dgm:spPr/>
      <dgm:t>
        <a:bodyPr/>
        <a:lstStyle/>
        <a:p>
          <a:endParaRPr lang="fi-FI"/>
        </a:p>
      </dgm:t>
    </dgm:pt>
  </dgm:ptLst>
  <dgm:cxnLst>
    <dgm:cxn modelId="{9601A109-4425-4D8B-BCB9-E1D1E2AEB9A7}" type="presOf" srcId="{3A2FF91D-AF98-4CF2-917D-B92D54658A0C}" destId="{4052914F-94E8-43DE-A16F-83388B1E6C2A}" srcOrd="0" destOrd="0" presId="urn:microsoft.com/office/officeart/2005/8/layout/vList2"/>
    <dgm:cxn modelId="{EACDD106-2665-441F-9316-B6DD092B4697}" srcId="{3A2FF91D-AF98-4CF2-917D-B92D54658A0C}" destId="{38BE3019-006E-4C5A-A132-006305350854}" srcOrd="0" destOrd="0" parTransId="{E74F90C5-0D86-49FA-8E27-B71D5B359EB4}" sibTransId="{78A3C1A8-0CDE-438B-92E4-BBD332396126}"/>
    <dgm:cxn modelId="{4CEEF3EF-0D1F-4C4C-801B-EDBD5EE412FA}" type="presOf" srcId="{38BE3019-006E-4C5A-A132-006305350854}" destId="{B802B390-67BB-4AB4-9DFD-791DDE37F0DC}" srcOrd="0" destOrd="0" presId="urn:microsoft.com/office/officeart/2005/8/layout/vList2"/>
    <dgm:cxn modelId="{2BBC412A-F274-4FA3-B525-0DE8A37B7067}" type="presParOf" srcId="{4052914F-94E8-43DE-A16F-83388B1E6C2A}" destId="{B802B390-67BB-4AB4-9DFD-791DDE37F0D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2FF91D-AF98-4CF2-917D-B92D54658A0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fi-FI"/>
        </a:p>
      </dgm:t>
    </dgm:pt>
    <dgm:pt modelId="{38BE3019-006E-4C5A-A132-006305350854}">
      <dgm:prSet custT="1"/>
      <dgm:spPr>
        <a:solidFill>
          <a:schemeClr val="bg1">
            <a:lumMod val="75000"/>
          </a:schemeClr>
        </a:solidFill>
      </dgm:spPr>
      <dgm:t>
        <a:bodyPr/>
        <a:lstStyle/>
        <a:p>
          <a:pPr algn="ctr" rtl="0"/>
          <a:r>
            <a:rPr lang="fi-FI" sz="1600" b="1">
              <a:solidFill>
                <a:schemeClr val="tx1"/>
              </a:solidFill>
            </a:rPr>
            <a:t>PALKITTAVA TYÖSUORITUS</a:t>
          </a:r>
        </a:p>
      </dgm:t>
    </dgm:pt>
    <dgm:pt modelId="{E74F90C5-0D86-49FA-8E27-B71D5B359EB4}" type="parTrans" cxnId="{EACDD106-2665-441F-9316-B6DD092B4697}">
      <dgm:prSet/>
      <dgm:spPr/>
      <dgm:t>
        <a:bodyPr/>
        <a:lstStyle/>
        <a:p>
          <a:endParaRPr lang="fi-FI"/>
        </a:p>
      </dgm:t>
    </dgm:pt>
    <dgm:pt modelId="{78A3C1A8-0CDE-438B-92E4-BBD332396126}" type="sibTrans" cxnId="{EACDD106-2665-441F-9316-B6DD092B4697}">
      <dgm:prSet/>
      <dgm:spPr/>
      <dgm:t>
        <a:bodyPr/>
        <a:lstStyle/>
        <a:p>
          <a:endParaRPr lang="fi-FI"/>
        </a:p>
      </dgm:t>
    </dgm:pt>
    <dgm:pt modelId="{4052914F-94E8-43DE-A16F-83388B1E6C2A}" type="pres">
      <dgm:prSet presAssocID="{3A2FF91D-AF98-4CF2-917D-B92D54658A0C}" presName="linear" presStyleCnt="0">
        <dgm:presLayoutVars>
          <dgm:animLvl val="lvl"/>
          <dgm:resizeHandles val="exact"/>
        </dgm:presLayoutVars>
      </dgm:prSet>
      <dgm:spPr/>
      <dgm:t>
        <a:bodyPr/>
        <a:lstStyle/>
        <a:p>
          <a:endParaRPr lang="fi-FI"/>
        </a:p>
      </dgm:t>
    </dgm:pt>
    <dgm:pt modelId="{B802B390-67BB-4AB4-9DFD-791DDE37F0DC}" type="pres">
      <dgm:prSet presAssocID="{38BE3019-006E-4C5A-A132-006305350854}" presName="parentText" presStyleLbl="node1" presStyleIdx="0" presStyleCnt="1" custLinFactNeighborY="-5491">
        <dgm:presLayoutVars>
          <dgm:chMax val="0"/>
          <dgm:bulletEnabled val="1"/>
        </dgm:presLayoutVars>
      </dgm:prSet>
      <dgm:spPr/>
      <dgm:t>
        <a:bodyPr/>
        <a:lstStyle/>
        <a:p>
          <a:endParaRPr lang="fi-FI"/>
        </a:p>
      </dgm:t>
    </dgm:pt>
  </dgm:ptLst>
  <dgm:cxnLst>
    <dgm:cxn modelId="{9601A109-4425-4D8B-BCB9-E1D1E2AEB9A7}" type="presOf" srcId="{3A2FF91D-AF98-4CF2-917D-B92D54658A0C}" destId="{4052914F-94E8-43DE-A16F-83388B1E6C2A}" srcOrd="0" destOrd="0" presId="urn:microsoft.com/office/officeart/2005/8/layout/vList2"/>
    <dgm:cxn modelId="{EACDD106-2665-441F-9316-B6DD092B4697}" srcId="{3A2FF91D-AF98-4CF2-917D-B92D54658A0C}" destId="{38BE3019-006E-4C5A-A132-006305350854}" srcOrd="0" destOrd="0" parTransId="{E74F90C5-0D86-49FA-8E27-B71D5B359EB4}" sibTransId="{78A3C1A8-0CDE-438B-92E4-BBD332396126}"/>
    <dgm:cxn modelId="{4CEEF3EF-0D1F-4C4C-801B-EDBD5EE412FA}" type="presOf" srcId="{38BE3019-006E-4C5A-A132-006305350854}" destId="{B802B390-67BB-4AB4-9DFD-791DDE37F0DC}" srcOrd="0" destOrd="0" presId="urn:microsoft.com/office/officeart/2005/8/layout/vList2"/>
    <dgm:cxn modelId="{2BBC412A-F274-4FA3-B525-0DE8A37B7067}" type="presParOf" srcId="{4052914F-94E8-43DE-A16F-83388B1E6C2A}" destId="{B802B390-67BB-4AB4-9DFD-791DDE37F0DC}"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A2FF91D-AF98-4CF2-917D-B92D54658A0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fi-FI"/>
        </a:p>
      </dgm:t>
    </dgm:pt>
    <dgm:pt modelId="{38BE3019-006E-4C5A-A132-006305350854}">
      <dgm:prSet custT="1"/>
      <dgm:spPr>
        <a:solidFill>
          <a:schemeClr val="bg1">
            <a:lumMod val="75000"/>
          </a:schemeClr>
        </a:solidFill>
      </dgm:spPr>
      <dgm:t>
        <a:bodyPr/>
        <a:lstStyle/>
        <a:p>
          <a:pPr algn="ctr" rtl="0"/>
          <a:r>
            <a:rPr lang="fi-FI" sz="1400" b="1">
              <a:solidFill>
                <a:schemeClr val="tx1"/>
              </a:solidFill>
            </a:rPr>
            <a:t>HENKILÖN TYÖSUORITUS</a:t>
          </a:r>
        </a:p>
      </dgm:t>
    </dgm:pt>
    <dgm:pt modelId="{E74F90C5-0D86-49FA-8E27-B71D5B359EB4}" type="parTrans" cxnId="{EACDD106-2665-441F-9316-B6DD092B4697}">
      <dgm:prSet/>
      <dgm:spPr/>
      <dgm:t>
        <a:bodyPr/>
        <a:lstStyle/>
        <a:p>
          <a:endParaRPr lang="fi-FI"/>
        </a:p>
      </dgm:t>
    </dgm:pt>
    <dgm:pt modelId="{78A3C1A8-0CDE-438B-92E4-BBD332396126}" type="sibTrans" cxnId="{EACDD106-2665-441F-9316-B6DD092B4697}">
      <dgm:prSet/>
      <dgm:spPr/>
      <dgm:t>
        <a:bodyPr/>
        <a:lstStyle/>
        <a:p>
          <a:endParaRPr lang="fi-FI"/>
        </a:p>
      </dgm:t>
    </dgm:pt>
    <dgm:pt modelId="{4052914F-94E8-43DE-A16F-83388B1E6C2A}" type="pres">
      <dgm:prSet presAssocID="{3A2FF91D-AF98-4CF2-917D-B92D54658A0C}" presName="linear" presStyleCnt="0">
        <dgm:presLayoutVars>
          <dgm:animLvl val="lvl"/>
          <dgm:resizeHandles val="exact"/>
        </dgm:presLayoutVars>
      </dgm:prSet>
      <dgm:spPr/>
      <dgm:t>
        <a:bodyPr/>
        <a:lstStyle/>
        <a:p>
          <a:endParaRPr lang="fi-FI"/>
        </a:p>
      </dgm:t>
    </dgm:pt>
    <dgm:pt modelId="{B802B390-67BB-4AB4-9DFD-791DDE37F0DC}" type="pres">
      <dgm:prSet presAssocID="{38BE3019-006E-4C5A-A132-006305350854}" presName="parentText" presStyleLbl="node1" presStyleIdx="0" presStyleCnt="1" custLinFactNeighborY="3731">
        <dgm:presLayoutVars>
          <dgm:chMax val="0"/>
          <dgm:bulletEnabled val="1"/>
        </dgm:presLayoutVars>
      </dgm:prSet>
      <dgm:spPr/>
      <dgm:t>
        <a:bodyPr/>
        <a:lstStyle/>
        <a:p>
          <a:endParaRPr lang="fi-FI"/>
        </a:p>
      </dgm:t>
    </dgm:pt>
  </dgm:ptLst>
  <dgm:cxnLst>
    <dgm:cxn modelId="{9601A109-4425-4D8B-BCB9-E1D1E2AEB9A7}" type="presOf" srcId="{3A2FF91D-AF98-4CF2-917D-B92D54658A0C}" destId="{4052914F-94E8-43DE-A16F-83388B1E6C2A}" srcOrd="0" destOrd="0" presId="urn:microsoft.com/office/officeart/2005/8/layout/vList2"/>
    <dgm:cxn modelId="{EACDD106-2665-441F-9316-B6DD092B4697}" srcId="{3A2FF91D-AF98-4CF2-917D-B92D54658A0C}" destId="{38BE3019-006E-4C5A-A132-006305350854}" srcOrd="0" destOrd="0" parTransId="{E74F90C5-0D86-49FA-8E27-B71D5B359EB4}" sibTransId="{78A3C1A8-0CDE-438B-92E4-BBD332396126}"/>
    <dgm:cxn modelId="{4CEEF3EF-0D1F-4C4C-801B-EDBD5EE412FA}" type="presOf" srcId="{38BE3019-006E-4C5A-A132-006305350854}" destId="{B802B390-67BB-4AB4-9DFD-791DDE37F0DC}" srcOrd="0" destOrd="0" presId="urn:microsoft.com/office/officeart/2005/8/layout/vList2"/>
    <dgm:cxn modelId="{2BBC412A-F274-4FA3-B525-0DE8A37B7067}" type="presParOf" srcId="{4052914F-94E8-43DE-A16F-83388B1E6C2A}" destId="{B802B390-67BB-4AB4-9DFD-791DDE37F0DC}" srcOrd="0" destOrd="0" presId="urn:microsoft.com/office/officeart/2005/8/layout/vLis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02B390-67BB-4AB4-9DFD-791DDE37F0DC}">
      <dsp:nvSpPr>
        <dsp:cNvPr id="0" name=""/>
        <dsp:cNvSpPr/>
      </dsp:nvSpPr>
      <dsp:spPr>
        <a:xfrm>
          <a:off x="0" y="0"/>
          <a:ext cx="4864380" cy="449280"/>
        </a:xfrm>
        <a:prstGeom prst="roundRect">
          <a:avLst/>
        </a:prstGeom>
        <a:solidFill>
          <a:schemeClr val="bg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fi-FI" sz="1400" b="1" kern="1200">
              <a:solidFill>
                <a:schemeClr val="tx1"/>
              </a:solidFill>
            </a:rPr>
            <a:t>OPETTAJAN/REHTORIN </a:t>
          </a:r>
          <a:r>
            <a:rPr lang="en-US" sz="1400" b="1" kern="1200">
              <a:solidFill>
                <a:schemeClr val="tx1"/>
              </a:solidFill>
            </a:rPr>
            <a:t>TEHTÄVÄT</a:t>
          </a:r>
          <a:endParaRPr lang="fi-FI" sz="1400" kern="1200">
            <a:solidFill>
              <a:schemeClr val="tx1"/>
            </a:solidFill>
          </a:endParaRPr>
        </a:p>
      </dsp:txBody>
      <dsp:txXfrm>
        <a:off x="21932" y="21932"/>
        <a:ext cx="4820516" cy="4054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02B390-67BB-4AB4-9DFD-791DDE37F0DC}">
      <dsp:nvSpPr>
        <dsp:cNvPr id="0" name=""/>
        <dsp:cNvSpPr/>
      </dsp:nvSpPr>
      <dsp:spPr>
        <a:xfrm>
          <a:off x="0" y="0"/>
          <a:ext cx="4874149" cy="430560"/>
        </a:xfrm>
        <a:prstGeom prst="roundRect">
          <a:avLst/>
        </a:prstGeom>
        <a:solidFill>
          <a:schemeClr val="bg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fi-FI" sz="1600" b="1" kern="1200">
              <a:solidFill>
                <a:schemeClr val="tx1"/>
              </a:solidFill>
            </a:rPr>
            <a:t>PALKITTAVA TYÖSUORITUS</a:t>
          </a:r>
        </a:p>
      </dsp:txBody>
      <dsp:txXfrm>
        <a:off x="21018" y="21018"/>
        <a:ext cx="4832113" cy="3885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02B390-67BB-4AB4-9DFD-791DDE37F0DC}">
      <dsp:nvSpPr>
        <dsp:cNvPr id="0" name=""/>
        <dsp:cNvSpPr/>
      </dsp:nvSpPr>
      <dsp:spPr>
        <a:xfrm>
          <a:off x="0" y="14713"/>
          <a:ext cx="4874149" cy="430560"/>
        </a:xfrm>
        <a:prstGeom prst="roundRect">
          <a:avLst/>
        </a:prstGeom>
        <a:solidFill>
          <a:schemeClr val="bg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fi-FI" sz="1400" b="1" kern="1200">
              <a:solidFill>
                <a:schemeClr val="tx1"/>
              </a:solidFill>
            </a:rPr>
            <a:t>HENKILÖN TYÖSUORITUS</a:t>
          </a:r>
        </a:p>
      </dsp:txBody>
      <dsp:txXfrm>
        <a:off x="21018" y="35731"/>
        <a:ext cx="4832113" cy="38852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889250" cy="496888"/>
          </a:xfrm>
          <a:prstGeom prst="rect">
            <a:avLst/>
          </a:prstGeom>
        </p:spPr>
        <p:txBody>
          <a:bodyPr vert="horz" lIns="93835" tIns="46918" rIns="93835" bIns="46918" rtlCol="0"/>
          <a:lstStyle>
            <a:lvl1pPr algn="l" fontAlgn="auto">
              <a:spcBef>
                <a:spcPts val="0"/>
              </a:spcBef>
              <a:spcAft>
                <a:spcPts val="0"/>
              </a:spcAft>
              <a:defRPr sz="1200">
                <a:latin typeface="+mn-lt"/>
                <a:ea typeface="+mn-ea"/>
                <a:cs typeface="+mn-cs"/>
              </a:defRPr>
            </a:lvl1pPr>
          </a:lstStyle>
          <a:p>
            <a:pPr>
              <a:defRPr/>
            </a:pPr>
            <a:endParaRPr lang="fi-FI"/>
          </a:p>
        </p:txBody>
      </p:sp>
      <p:sp>
        <p:nvSpPr>
          <p:cNvPr id="3" name="Päiväyksen paikkamerkki 2"/>
          <p:cNvSpPr>
            <a:spLocks noGrp="1"/>
          </p:cNvSpPr>
          <p:nvPr>
            <p:ph type="dt" sz="quarter" idx="1"/>
          </p:nvPr>
        </p:nvSpPr>
        <p:spPr>
          <a:xfrm>
            <a:off x="3778250" y="0"/>
            <a:ext cx="2889250" cy="496888"/>
          </a:xfrm>
          <a:prstGeom prst="rect">
            <a:avLst/>
          </a:prstGeom>
        </p:spPr>
        <p:txBody>
          <a:bodyPr vert="horz" wrap="square" lIns="93835" tIns="46918" rIns="93835" bIns="46918" numCol="1" anchor="t" anchorCtr="0" compatLnSpc="1">
            <a:prstTxWarp prst="textNoShape">
              <a:avLst/>
            </a:prstTxWarp>
          </a:bodyPr>
          <a:lstStyle>
            <a:lvl1pPr algn="r">
              <a:defRPr sz="1200">
                <a:latin typeface="Calibri" charset="0"/>
              </a:defRPr>
            </a:lvl1pPr>
          </a:lstStyle>
          <a:p>
            <a:pPr>
              <a:defRPr/>
            </a:pPr>
            <a:fld id="{5590EED1-0BC3-4BB9-8EB5-B926B537AB3F}" type="datetime1">
              <a:rPr lang="fi-FI"/>
              <a:pPr>
                <a:defRPr/>
              </a:pPr>
              <a:t>15.4.2019</a:t>
            </a:fld>
            <a:endParaRPr lang="fi-FI"/>
          </a:p>
        </p:txBody>
      </p:sp>
      <p:sp>
        <p:nvSpPr>
          <p:cNvPr id="4" name="Alatunnisteen paikkamerkki 3"/>
          <p:cNvSpPr>
            <a:spLocks noGrp="1"/>
          </p:cNvSpPr>
          <p:nvPr>
            <p:ph type="ftr" sz="quarter" idx="2"/>
          </p:nvPr>
        </p:nvSpPr>
        <p:spPr>
          <a:xfrm>
            <a:off x="0" y="9428163"/>
            <a:ext cx="2889250" cy="496887"/>
          </a:xfrm>
          <a:prstGeom prst="rect">
            <a:avLst/>
          </a:prstGeom>
        </p:spPr>
        <p:txBody>
          <a:bodyPr vert="horz" lIns="93835" tIns="46918" rIns="93835" bIns="46918" rtlCol="0" anchor="b"/>
          <a:lstStyle>
            <a:lvl1pPr algn="l" fontAlgn="auto">
              <a:spcBef>
                <a:spcPts val="0"/>
              </a:spcBef>
              <a:spcAft>
                <a:spcPts val="0"/>
              </a:spcAft>
              <a:defRPr sz="1200">
                <a:latin typeface="+mn-lt"/>
                <a:ea typeface="+mn-ea"/>
                <a:cs typeface="+mn-cs"/>
              </a:defRPr>
            </a:lvl1pPr>
          </a:lstStyle>
          <a:p>
            <a:pPr>
              <a:defRPr/>
            </a:pPr>
            <a:endParaRPr lang="fi-FI"/>
          </a:p>
        </p:txBody>
      </p:sp>
      <p:sp>
        <p:nvSpPr>
          <p:cNvPr id="5" name="Dian numeron paikkamerkki 4"/>
          <p:cNvSpPr>
            <a:spLocks noGrp="1"/>
          </p:cNvSpPr>
          <p:nvPr>
            <p:ph type="sldNum" sz="quarter" idx="3"/>
          </p:nvPr>
        </p:nvSpPr>
        <p:spPr>
          <a:xfrm>
            <a:off x="3778250" y="9428163"/>
            <a:ext cx="2889250" cy="496887"/>
          </a:xfrm>
          <a:prstGeom prst="rect">
            <a:avLst/>
          </a:prstGeom>
        </p:spPr>
        <p:txBody>
          <a:bodyPr vert="horz" wrap="square" lIns="93835" tIns="46918" rIns="93835" bIns="46918" numCol="1" anchor="b" anchorCtr="0" compatLnSpc="1">
            <a:prstTxWarp prst="textNoShape">
              <a:avLst/>
            </a:prstTxWarp>
          </a:bodyPr>
          <a:lstStyle>
            <a:lvl1pPr algn="r">
              <a:defRPr sz="1200">
                <a:latin typeface="Calibri" charset="0"/>
              </a:defRPr>
            </a:lvl1pPr>
          </a:lstStyle>
          <a:p>
            <a:pPr>
              <a:defRPr/>
            </a:pPr>
            <a:fld id="{A7BEAB4D-EF50-45DF-9D64-6E14AE0F09A4}" type="slidenum">
              <a:rPr lang="fi-FI"/>
              <a:pPr>
                <a:defRPr/>
              </a:pPr>
              <a:t>‹#›</a:t>
            </a:fld>
            <a:endParaRPr lang="fi-FI"/>
          </a:p>
        </p:txBody>
      </p:sp>
    </p:spTree>
    <p:extLst>
      <p:ext uri="{BB962C8B-B14F-4D97-AF65-F5344CB8AC3E}">
        <p14:creationId xmlns:p14="http://schemas.microsoft.com/office/powerpoint/2010/main" val="9569615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889250" cy="496888"/>
          </a:xfrm>
          <a:prstGeom prst="rect">
            <a:avLst/>
          </a:prstGeom>
        </p:spPr>
        <p:txBody>
          <a:bodyPr vert="horz" lIns="93835" tIns="46918" rIns="93835" bIns="46918" rtlCol="0"/>
          <a:lstStyle>
            <a:lvl1pPr algn="l" fontAlgn="auto">
              <a:spcBef>
                <a:spcPts val="0"/>
              </a:spcBef>
              <a:spcAft>
                <a:spcPts val="0"/>
              </a:spcAft>
              <a:defRPr sz="1200">
                <a:latin typeface="+mn-lt"/>
                <a:ea typeface="+mn-ea"/>
                <a:cs typeface="+mn-cs"/>
              </a:defRPr>
            </a:lvl1pPr>
          </a:lstStyle>
          <a:p>
            <a:pPr>
              <a:defRPr/>
            </a:pPr>
            <a:endParaRPr lang="fi-FI"/>
          </a:p>
        </p:txBody>
      </p:sp>
      <p:sp>
        <p:nvSpPr>
          <p:cNvPr id="3" name="Päiväyksen paikkamerkki 2"/>
          <p:cNvSpPr>
            <a:spLocks noGrp="1"/>
          </p:cNvSpPr>
          <p:nvPr>
            <p:ph type="dt" idx="1"/>
          </p:nvPr>
        </p:nvSpPr>
        <p:spPr>
          <a:xfrm>
            <a:off x="3778250" y="0"/>
            <a:ext cx="2889250" cy="496888"/>
          </a:xfrm>
          <a:prstGeom prst="rect">
            <a:avLst/>
          </a:prstGeom>
        </p:spPr>
        <p:txBody>
          <a:bodyPr vert="horz" wrap="square" lIns="93835" tIns="46918" rIns="93835" bIns="46918" numCol="1" anchor="t" anchorCtr="0" compatLnSpc="1">
            <a:prstTxWarp prst="textNoShape">
              <a:avLst/>
            </a:prstTxWarp>
          </a:bodyPr>
          <a:lstStyle>
            <a:lvl1pPr algn="r">
              <a:defRPr sz="1200">
                <a:latin typeface="Calibri" charset="0"/>
              </a:defRPr>
            </a:lvl1pPr>
          </a:lstStyle>
          <a:p>
            <a:pPr>
              <a:defRPr/>
            </a:pPr>
            <a:fld id="{5A71B547-9146-4D47-A0A1-09434ED91A0A}" type="datetime1">
              <a:rPr lang="fi-FI"/>
              <a:pPr>
                <a:defRPr/>
              </a:pPr>
              <a:t>15.4.2019</a:t>
            </a:fld>
            <a:endParaRPr lang="fi-FI"/>
          </a:p>
        </p:txBody>
      </p:sp>
      <p:sp>
        <p:nvSpPr>
          <p:cNvPr id="4" name="Dian kuvan paikkamerkki 3"/>
          <p:cNvSpPr>
            <a:spLocks noGrp="1" noRot="1" noChangeAspect="1"/>
          </p:cNvSpPr>
          <p:nvPr>
            <p:ph type="sldImg" idx="2"/>
          </p:nvPr>
        </p:nvSpPr>
        <p:spPr>
          <a:xfrm>
            <a:off x="26988" y="744538"/>
            <a:ext cx="6615112" cy="3722687"/>
          </a:xfrm>
          <a:prstGeom prst="rect">
            <a:avLst/>
          </a:prstGeom>
          <a:noFill/>
          <a:ln w="12700">
            <a:solidFill>
              <a:prstClr val="black"/>
            </a:solidFill>
          </a:ln>
        </p:spPr>
        <p:txBody>
          <a:bodyPr vert="horz" lIns="93835" tIns="46918" rIns="93835" bIns="46918" rtlCol="0" anchor="ctr"/>
          <a:lstStyle/>
          <a:p>
            <a:pPr lvl="0"/>
            <a:endParaRPr lang="fi-FI" noProof="0"/>
          </a:p>
        </p:txBody>
      </p:sp>
      <p:sp>
        <p:nvSpPr>
          <p:cNvPr id="5" name="Huomautusten paikkamerkki 4"/>
          <p:cNvSpPr>
            <a:spLocks noGrp="1"/>
          </p:cNvSpPr>
          <p:nvPr>
            <p:ph type="body" sz="quarter" idx="3"/>
          </p:nvPr>
        </p:nvSpPr>
        <p:spPr>
          <a:xfrm>
            <a:off x="666750" y="4714875"/>
            <a:ext cx="5335588" cy="4467225"/>
          </a:xfrm>
          <a:prstGeom prst="rect">
            <a:avLst/>
          </a:prstGeom>
        </p:spPr>
        <p:txBody>
          <a:bodyPr vert="horz" wrap="square" lIns="93835" tIns="46918" rIns="93835" bIns="46918" numCol="1" anchor="t" anchorCtr="0" compatLnSpc="1">
            <a:prstTxWarp prst="textNoShape">
              <a:avLst/>
            </a:prstTxWarp>
            <a:normAutofit/>
          </a:bodyPr>
          <a:lstStyle/>
          <a:p>
            <a:pPr lvl="0"/>
            <a:r>
              <a:rPr lang="fi-FI" noProof="0"/>
              <a:t>Muokkaa tekstin perustyylejä osoittamalla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6" name="Alatunnisteen paikkamerkki 5"/>
          <p:cNvSpPr>
            <a:spLocks noGrp="1"/>
          </p:cNvSpPr>
          <p:nvPr>
            <p:ph type="ftr" sz="quarter" idx="4"/>
          </p:nvPr>
        </p:nvSpPr>
        <p:spPr>
          <a:xfrm>
            <a:off x="0" y="9428163"/>
            <a:ext cx="2889250" cy="496887"/>
          </a:xfrm>
          <a:prstGeom prst="rect">
            <a:avLst/>
          </a:prstGeom>
        </p:spPr>
        <p:txBody>
          <a:bodyPr vert="horz" lIns="93835" tIns="46918" rIns="93835" bIns="46918" rtlCol="0" anchor="b"/>
          <a:lstStyle>
            <a:lvl1pPr algn="l" fontAlgn="auto">
              <a:spcBef>
                <a:spcPts val="0"/>
              </a:spcBef>
              <a:spcAft>
                <a:spcPts val="0"/>
              </a:spcAft>
              <a:defRPr sz="1200">
                <a:latin typeface="+mn-lt"/>
                <a:ea typeface="+mn-ea"/>
                <a:cs typeface="+mn-cs"/>
              </a:defRPr>
            </a:lvl1pPr>
          </a:lstStyle>
          <a:p>
            <a:pPr>
              <a:defRPr/>
            </a:pPr>
            <a:endParaRPr lang="fi-FI"/>
          </a:p>
        </p:txBody>
      </p:sp>
      <p:sp>
        <p:nvSpPr>
          <p:cNvPr id="7" name="Dian numeron paikkamerkki 6"/>
          <p:cNvSpPr>
            <a:spLocks noGrp="1"/>
          </p:cNvSpPr>
          <p:nvPr>
            <p:ph type="sldNum" sz="quarter" idx="5"/>
          </p:nvPr>
        </p:nvSpPr>
        <p:spPr>
          <a:xfrm>
            <a:off x="3778250" y="9428163"/>
            <a:ext cx="2889250" cy="496887"/>
          </a:xfrm>
          <a:prstGeom prst="rect">
            <a:avLst/>
          </a:prstGeom>
        </p:spPr>
        <p:txBody>
          <a:bodyPr vert="horz" wrap="square" lIns="93835" tIns="46918" rIns="93835" bIns="46918" numCol="1" anchor="b" anchorCtr="0" compatLnSpc="1">
            <a:prstTxWarp prst="textNoShape">
              <a:avLst/>
            </a:prstTxWarp>
          </a:bodyPr>
          <a:lstStyle>
            <a:lvl1pPr algn="r">
              <a:defRPr sz="1200">
                <a:latin typeface="Calibri" charset="0"/>
              </a:defRPr>
            </a:lvl1pPr>
          </a:lstStyle>
          <a:p>
            <a:pPr>
              <a:defRPr/>
            </a:pPr>
            <a:fld id="{6DFC2BB4-0084-4C51-890A-9AE0EA23797A}" type="slidenum">
              <a:rPr lang="fi-FI"/>
              <a:pPr>
                <a:defRPr/>
              </a:pPr>
              <a:t>‹#›</a:t>
            </a:fld>
            <a:endParaRPr lang="fi-FI"/>
          </a:p>
        </p:txBody>
      </p:sp>
    </p:spTree>
    <p:extLst>
      <p:ext uri="{BB962C8B-B14F-4D97-AF65-F5344CB8AC3E}">
        <p14:creationId xmlns:p14="http://schemas.microsoft.com/office/powerpoint/2010/main" val="2623712695"/>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Georgia" pitchFamily="18" charset="0"/>
        <a:ea typeface="ＭＳ Ｐゴシック" charset="-128"/>
        <a:cs typeface="Georgia" pitchFamily="18" charset="0"/>
      </a:defRPr>
    </a:lvl1pPr>
    <a:lvl2pPr marL="457200" algn="l" defTabSz="457200" rtl="0" eaLnBrk="0" fontAlgn="base" hangingPunct="0">
      <a:spcBef>
        <a:spcPct val="30000"/>
      </a:spcBef>
      <a:spcAft>
        <a:spcPct val="0"/>
      </a:spcAft>
      <a:defRPr sz="1200" kern="1200">
        <a:solidFill>
          <a:schemeClr val="tx1"/>
        </a:solidFill>
        <a:latin typeface="Georgia" pitchFamily="18" charset="0"/>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Georgia" pitchFamily="18" charset="0"/>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Georgia" pitchFamily="18" charset="0"/>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Georgia" pitchFamily="18"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san ylätunniste">
    <p:spTree>
      <p:nvGrpSpPr>
        <p:cNvPr id="1" name=""/>
        <p:cNvGrpSpPr/>
        <p:nvPr/>
      </p:nvGrpSpPr>
      <p:grpSpPr>
        <a:xfrm>
          <a:off x="0" y="0"/>
          <a:ext cx="0" cy="0"/>
          <a:chOff x="0" y="0"/>
          <a:chExt cx="0" cy="0"/>
        </a:xfrm>
      </p:grpSpPr>
      <p:pic>
        <p:nvPicPr>
          <p:cNvPr id="2" name="Kuva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92" y="9525"/>
            <a:ext cx="12192000" cy="6857143"/>
          </a:xfrm>
          <a:prstGeom prst="rect">
            <a:avLst/>
          </a:prstGeom>
        </p:spPr>
      </p:pic>
    </p:spTree>
    <p:extLst>
      <p:ext uri="{BB962C8B-B14F-4D97-AF65-F5344CB8AC3E}">
        <p14:creationId xmlns:p14="http://schemas.microsoft.com/office/powerpoint/2010/main" val="251378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9065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hasCustomPrompt="1"/>
          </p:nvPr>
        </p:nvSpPr>
        <p:spPr>
          <a:xfrm>
            <a:off x="609601" y="273050"/>
            <a:ext cx="4011084" cy="1162050"/>
          </a:xfrm>
        </p:spPr>
        <p:txBody>
          <a:bodyPr anchor="t"/>
          <a:lstStyle>
            <a:lvl1pPr algn="l">
              <a:defRPr sz="2400" b="0"/>
            </a:lvl1pPr>
          </a:lstStyle>
          <a:p>
            <a:r>
              <a:rPr lang="fi-FI"/>
              <a:t>Muokkaa </a:t>
            </a:r>
            <a:r>
              <a:rPr lang="fi-FI" err="1"/>
              <a:t>perustyyl</a:t>
            </a:r>
            <a:r>
              <a:rPr lang="fi-FI"/>
              <a:t>. </a:t>
            </a:r>
            <a:r>
              <a:rPr lang="fi-FI" err="1"/>
              <a:t>napsautt</a:t>
            </a:r>
            <a:r>
              <a:rPr lang="fi-FI"/>
              <a:t>.</a:t>
            </a:r>
          </a:p>
        </p:txBody>
      </p:sp>
      <p:sp>
        <p:nvSpPr>
          <p:cNvPr id="3" name="Sisällön paikkamerkki 2"/>
          <p:cNvSpPr>
            <a:spLocks noGrp="1"/>
          </p:cNvSpPr>
          <p:nvPr>
            <p:ph idx="1"/>
          </p:nvPr>
        </p:nvSpPr>
        <p:spPr>
          <a:xfrm>
            <a:off x="4766734" y="273051"/>
            <a:ext cx="6815665" cy="5853113"/>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609601" y="1435101"/>
            <a:ext cx="4011084" cy="4691063"/>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a:t>
            </a:r>
          </a:p>
        </p:txBody>
      </p:sp>
      <p:sp>
        <p:nvSpPr>
          <p:cNvPr id="8" name="Päiväyksen paikkamerkki 3"/>
          <p:cNvSpPr>
            <a:spLocks noGrp="1"/>
          </p:cNvSpPr>
          <p:nvPr>
            <p:ph type="dt" sz="half" idx="10"/>
          </p:nvPr>
        </p:nvSpPr>
        <p:spPr>
          <a:xfrm>
            <a:off x="622300" y="6377576"/>
            <a:ext cx="1155699" cy="365125"/>
          </a:xfrm>
          <a:prstGeom prst="rect">
            <a:avLst/>
          </a:prstGeom>
        </p:spPr>
        <p:txBody>
          <a:bodyPr vert="horz" wrap="square" lIns="91440" tIns="45720" rIns="91440" bIns="45720" numCol="1" anchor="b" anchorCtr="0" compatLnSpc="1">
            <a:prstTxWarp prst="textNoShape">
              <a:avLst/>
            </a:prstTxWarp>
          </a:bodyPr>
          <a:lstStyle>
            <a:lvl1pPr>
              <a:defRPr sz="1200" smtClean="0">
                <a:solidFill>
                  <a:srgbClr val="898989"/>
                </a:solidFill>
                <a:latin typeface="+mn-lt"/>
              </a:defRPr>
            </a:lvl1pPr>
          </a:lstStyle>
          <a:p>
            <a:pPr>
              <a:defRPr/>
            </a:pPr>
            <a:endParaRPr lang="fi-FI"/>
          </a:p>
        </p:txBody>
      </p:sp>
      <p:sp>
        <p:nvSpPr>
          <p:cNvPr id="9" name="Alatunnisteen paikkamerkki 4"/>
          <p:cNvSpPr>
            <a:spLocks noGrp="1"/>
          </p:cNvSpPr>
          <p:nvPr>
            <p:ph type="ftr" sz="quarter" idx="3"/>
          </p:nvPr>
        </p:nvSpPr>
        <p:spPr>
          <a:xfrm>
            <a:off x="3813410" y="6352140"/>
            <a:ext cx="4670190" cy="365125"/>
          </a:xfrm>
          <a:prstGeom prst="rect">
            <a:avLst/>
          </a:prstGeom>
        </p:spPr>
        <p:txBody>
          <a:bodyPr vert="horz" lIns="91440" tIns="45720" rIns="91440" bIns="45720" rtlCol="0" anchor="b"/>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fi-FI"/>
              <a:t>Koulutus- ja perehdyttämisaineisto</a:t>
            </a:r>
          </a:p>
        </p:txBody>
      </p:sp>
      <p:sp>
        <p:nvSpPr>
          <p:cNvPr id="10" name="Dian numeron paikkamerkki 5"/>
          <p:cNvSpPr>
            <a:spLocks noGrp="1"/>
          </p:cNvSpPr>
          <p:nvPr>
            <p:ph type="sldNum" sz="quarter" idx="4"/>
          </p:nvPr>
        </p:nvSpPr>
        <p:spPr>
          <a:xfrm>
            <a:off x="2082799" y="6370368"/>
            <a:ext cx="1125629" cy="365125"/>
          </a:xfrm>
          <a:prstGeom prst="rect">
            <a:avLst/>
          </a:prstGeom>
        </p:spPr>
        <p:txBody>
          <a:bodyPr vert="horz" wrap="square" lIns="91440" tIns="45720" rIns="91440" bIns="45720" numCol="1" anchor="b" anchorCtr="0" compatLnSpc="1">
            <a:prstTxWarp prst="textNoShape">
              <a:avLst/>
            </a:prstTxWarp>
          </a:bodyPr>
          <a:lstStyle>
            <a:lvl1pPr algn="ctr">
              <a:defRPr sz="1200">
                <a:solidFill>
                  <a:srgbClr val="898989"/>
                </a:solidFill>
                <a:latin typeface="+mn-lt"/>
              </a:defRPr>
            </a:lvl1pPr>
          </a:lstStyle>
          <a:p>
            <a:pPr>
              <a:defRPr/>
            </a:pPr>
            <a:fld id="{CFA92AC5-BF84-401D-9188-C2FACE3ADDC9}" type="slidenum">
              <a:rPr lang="fi-FI" smtClean="0"/>
              <a:pPr>
                <a:defRPr/>
              </a:pPr>
              <a:t>‹#›</a:t>
            </a:fld>
            <a:endParaRPr lang="fi-FI"/>
          </a:p>
        </p:txBody>
      </p:sp>
    </p:spTree>
    <p:extLst>
      <p:ext uri="{BB962C8B-B14F-4D97-AF65-F5344CB8AC3E}">
        <p14:creationId xmlns:p14="http://schemas.microsoft.com/office/powerpoint/2010/main" val="22530838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2389717" y="4800600"/>
            <a:ext cx="7315200" cy="566738"/>
          </a:xfrm>
        </p:spPr>
        <p:txBody>
          <a:bodyPr anchor="b"/>
          <a:lstStyle>
            <a:lvl1pPr algn="l">
              <a:defRPr sz="2000" b="0">
                <a:solidFill>
                  <a:srgbClr val="F01E00"/>
                </a:solidFill>
              </a:defRPr>
            </a:lvl1pPr>
          </a:lstStyle>
          <a:p>
            <a:r>
              <a:rPr lang="fi-FI"/>
              <a:t>Muokkaa perustyyl. napsautt.</a:t>
            </a:r>
          </a:p>
        </p:txBody>
      </p:sp>
      <p:sp>
        <p:nvSpPr>
          <p:cNvPr id="3" name="Kuvan paikkamerkki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i-FI" noProof="0"/>
              <a:t>Lisää kuva napsauttamalla kuvaketta</a:t>
            </a:r>
          </a:p>
        </p:txBody>
      </p:sp>
      <p:sp>
        <p:nvSpPr>
          <p:cNvPr id="4" name="Tekstin paikkamerkki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a:t>
            </a:r>
          </a:p>
        </p:txBody>
      </p:sp>
    </p:spTree>
    <p:extLst>
      <p:ext uri="{BB962C8B-B14F-4D97-AF65-F5344CB8AC3E}">
        <p14:creationId xmlns:p14="http://schemas.microsoft.com/office/powerpoint/2010/main" val="247145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1_Osan ylätunniste">
    <p:spTree>
      <p:nvGrpSpPr>
        <p:cNvPr id="1" name=""/>
        <p:cNvGrpSpPr/>
        <p:nvPr/>
      </p:nvGrpSpPr>
      <p:grpSpPr>
        <a:xfrm>
          <a:off x="0" y="0"/>
          <a:ext cx="0" cy="0"/>
          <a:chOff x="0" y="0"/>
          <a:chExt cx="0" cy="0"/>
        </a:xfrm>
      </p:grpSpPr>
      <p:sp>
        <p:nvSpPr>
          <p:cNvPr id="2" name="Otsikko 1"/>
          <p:cNvSpPr>
            <a:spLocks noGrp="1"/>
          </p:cNvSpPr>
          <p:nvPr>
            <p:ph type="title" hasCustomPrompt="1"/>
          </p:nvPr>
        </p:nvSpPr>
        <p:spPr>
          <a:xfrm>
            <a:off x="914399" y="2371346"/>
            <a:ext cx="10363200" cy="1362075"/>
          </a:xfrm>
        </p:spPr>
        <p:txBody>
          <a:bodyPr anchor="b"/>
          <a:lstStyle>
            <a:lvl1pPr algn="ctr">
              <a:defRPr sz="3000" b="0" cap="none">
                <a:solidFill>
                  <a:srgbClr val="F01E00"/>
                </a:solidFill>
              </a:defRPr>
            </a:lvl1pPr>
          </a:lstStyle>
          <a:p>
            <a:r>
              <a:rPr lang="fi-FI"/>
              <a:t>Muokkaa </a:t>
            </a:r>
            <a:r>
              <a:rPr lang="fi-FI" err="1"/>
              <a:t>perustyyl</a:t>
            </a:r>
            <a:r>
              <a:rPr lang="fi-FI"/>
              <a:t>. </a:t>
            </a:r>
            <a:r>
              <a:rPr lang="fi-FI" err="1"/>
              <a:t>Napsautt</a:t>
            </a:r>
            <a:r>
              <a:rPr lang="fi-FI"/>
              <a:t>.</a:t>
            </a:r>
          </a:p>
        </p:txBody>
      </p:sp>
      <p:sp>
        <p:nvSpPr>
          <p:cNvPr id="3" name="Tekstin paikkamerkki 2"/>
          <p:cNvSpPr>
            <a:spLocks noGrp="1"/>
          </p:cNvSpPr>
          <p:nvPr>
            <p:ph type="body" idx="1"/>
          </p:nvPr>
        </p:nvSpPr>
        <p:spPr>
          <a:xfrm>
            <a:off x="1686892" y="3881371"/>
            <a:ext cx="8818215" cy="1500187"/>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a:t>
            </a:r>
          </a:p>
        </p:txBody>
      </p:sp>
    </p:spTree>
    <p:extLst>
      <p:ext uri="{BB962C8B-B14F-4D97-AF65-F5344CB8AC3E}">
        <p14:creationId xmlns:p14="http://schemas.microsoft.com/office/powerpoint/2010/main" val="2698067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hasCustomPrompt="1"/>
          </p:nvPr>
        </p:nvSpPr>
        <p:spPr/>
        <p:txBody>
          <a:bodyPr/>
          <a:lstStyle>
            <a:lvl1pPr algn="l">
              <a:defRPr sz="3000" cap="none" baseline="0"/>
            </a:lvl1pPr>
          </a:lstStyle>
          <a:p>
            <a:r>
              <a:rPr lang="fi-FI"/>
              <a:t>Muokkaa </a:t>
            </a:r>
            <a:r>
              <a:rPr lang="fi-FI" err="1"/>
              <a:t>perustyyl</a:t>
            </a:r>
            <a:r>
              <a:rPr lang="fi-FI"/>
              <a:t>. </a:t>
            </a:r>
            <a:r>
              <a:rPr lang="fi-FI" err="1"/>
              <a:t>Napsautt</a:t>
            </a:r>
            <a:r>
              <a:rPr lang="fi-FI"/>
              <a:t>.</a:t>
            </a:r>
          </a:p>
        </p:txBody>
      </p:sp>
      <p:sp>
        <p:nvSpPr>
          <p:cNvPr id="3" name="Sisällön paikkamerkki 2"/>
          <p:cNvSpPr>
            <a:spLocks noGrp="1"/>
          </p:cNvSpPr>
          <p:nvPr>
            <p:ph idx="1" hasCustomPrompt="1"/>
          </p:nvPr>
        </p:nvSpPr>
        <p:spPr/>
        <p:txBody>
          <a:bodyPr/>
          <a:lstStyle>
            <a:lvl1pPr marL="342900" indent="-342900">
              <a:spcBef>
                <a:spcPts val="624"/>
              </a:spcBef>
              <a:buSzPct val="100000"/>
              <a:buFont typeface="Arial" panose="020B0604020202020204" pitchFamily="34" charset="0"/>
              <a:buChar char="•"/>
              <a:defRPr sz="2400"/>
            </a:lvl1pPr>
            <a:lvl2pPr marL="742950" indent="-285750">
              <a:spcBef>
                <a:spcPts val="624"/>
              </a:spcBef>
              <a:buSzPct val="100000"/>
              <a:buFont typeface="Arial" panose="020B0604020202020204" pitchFamily="34" charset="0"/>
              <a:buChar char="–"/>
              <a:defRPr sz="2000"/>
            </a:lvl2pPr>
            <a:lvl3pPr marL="1143000" indent="-228600">
              <a:spcBef>
                <a:spcPts val="624"/>
              </a:spcBef>
              <a:buSzPct val="100000"/>
              <a:buFont typeface="Arial" panose="020B0604020202020204" pitchFamily="34" charset="0"/>
              <a:buChar char="•"/>
              <a:defRPr sz="2000"/>
            </a:lvl3pPr>
            <a:lvl4pPr marL="1600200" indent="-228600">
              <a:spcBef>
                <a:spcPts val="624"/>
              </a:spcBef>
              <a:buSzPct val="100000"/>
              <a:buFont typeface="Verdana" panose="020B0604030504040204" pitchFamily="34" charset="0"/>
              <a:buChar char="–"/>
              <a:defRPr sz="2000"/>
            </a:lvl4pPr>
            <a:lvl5pPr marL="2057400" indent="-228600">
              <a:spcBef>
                <a:spcPts val="624"/>
              </a:spcBef>
              <a:buSzPct val="100000"/>
              <a:buFont typeface="Arial" panose="020B0604020202020204" pitchFamily="34" charset="0"/>
              <a:buChar char="»"/>
              <a:defRPr sz="2000"/>
            </a:lvl5pPr>
          </a:lstStyle>
          <a:p>
            <a:pPr lvl="0"/>
            <a:r>
              <a:rPr lang="fi-FI"/>
              <a:t>Muokkaa tekstin perustyylejä osoittamalla</a:t>
            </a:r>
          </a:p>
          <a:p>
            <a:pPr lvl="1"/>
            <a:r>
              <a:rPr lang="fi-FI"/>
              <a:t>toinen taso</a:t>
            </a:r>
          </a:p>
          <a:p>
            <a:pPr lvl="2"/>
            <a:r>
              <a:rPr lang="fi-FI"/>
              <a:t>kolmas taso</a:t>
            </a:r>
          </a:p>
          <a:p>
            <a:pPr lvl="3"/>
            <a:r>
              <a:rPr lang="fi-FI"/>
              <a:t>neljäs taso</a:t>
            </a:r>
          </a:p>
          <a:p>
            <a:pPr lvl="4"/>
            <a:r>
              <a:rPr lang="fi-FI"/>
              <a:t>viides taso</a:t>
            </a:r>
          </a:p>
        </p:txBody>
      </p:sp>
      <p:sp>
        <p:nvSpPr>
          <p:cNvPr id="7" name="Päiväyksen paikkamerkki 3"/>
          <p:cNvSpPr>
            <a:spLocks noGrp="1"/>
          </p:cNvSpPr>
          <p:nvPr>
            <p:ph type="dt" sz="half" idx="2"/>
          </p:nvPr>
        </p:nvSpPr>
        <p:spPr>
          <a:xfrm>
            <a:off x="622300" y="6377576"/>
            <a:ext cx="1155699" cy="365125"/>
          </a:xfrm>
          <a:prstGeom prst="rect">
            <a:avLst/>
          </a:prstGeom>
        </p:spPr>
        <p:txBody>
          <a:bodyPr vert="horz" wrap="square" lIns="91440" tIns="45720" rIns="91440" bIns="45720" numCol="1" anchor="b" anchorCtr="0" compatLnSpc="1">
            <a:prstTxWarp prst="textNoShape">
              <a:avLst/>
            </a:prstTxWarp>
          </a:bodyPr>
          <a:lstStyle>
            <a:lvl1pPr>
              <a:defRPr sz="1200" smtClean="0">
                <a:solidFill>
                  <a:srgbClr val="898989"/>
                </a:solidFill>
                <a:latin typeface="+mn-lt"/>
              </a:defRPr>
            </a:lvl1pPr>
          </a:lstStyle>
          <a:p>
            <a:pPr>
              <a:defRPr/>
            </a:pPr>
            <a:endParaRPr lang="fi-FI"/>
          </a:p>
        </p:txBody>
      </p:sp>
      <p:sp>
        <p:nvSpPr>
          <p:cNvPr id="8" name="Alatunnisteen paikkamerkki 4"/>
          <p:cNvSpPr>
            <a:spLocks noGrp="1"/>
          </p:cNvSpPr>
          <p:nvPr>
            <p:ph type="ftr" sz="quarter" idx="3"/>
          </p:nvPr>
        </p:nvSpPr>
        <p:spPr>
          <a:xfrm>
            <a:off x="3813410" y="6352140"/>
            <a:ext cx="4670190" cy="365125"/>
          </a:xfrm>
          <a:prstGeom prst="rect">
            <a:avLst/>
          </a:prstGeom>
        </p:spPr>
        <p:txBody>
          <a:bodyPr vert="horz" lIns="91440" tIns="45720" rIns="91440" bIns="45720" rtlCol="0" anchor="b"/>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fi-FI"/>
              <a:t>Koulutus- ja perehdyttämisaineisto</a:t>
            </a:r>
          </a:p>
        </p:txBody>
      </p:sp>
      <p:sp>
        <p:nvSpPr>
          <p:cNvPr id="9" name="Dian numeron paikkamerkki 5"/>
          <p:cNvSpPr>
            <a:spLocks noGrp="1"/>
          </p:cNvSpPr>
          <p:nvPr>
            <p:ph type="sldNum" sz="quarter" idx="4"/>
          </p:nvPr>
        </p:nvSpPr>
        <p:spPr>
          <a:xfrm>
            <a:off x="2082799" y="6370368"/>
            <a:ext cx="1125629" cy="365125"/>
          </a:xfrm>
          <a:prstGeom prst="rect">
            <a:avLst/>
          </a:prstGeom>
        </p:spPr>
        <p:txBody>
          <a:bodyPr vert="horz" wrap="square" lIns="91440" tIns="45720" rIns="91440" bIns="45720" numCol="1" anchor="b" anchorCtr="0" compatLnSpc="1">
            <a:prstTxWarp prst="textNoShape">
              <a:avLst/>
            </a:prstTxWarp>
          </a:bodyPr>
          <a:lstStyle>
            <a:lvl1pPr algn="ctr">
              <a:defRPr sz="1200">
                <a:solidFill>
                  <a:srgbClr val="898989"/>
                </a:solidFill>
                <a:latin typeface="+mn-lt"/>
              </a:defRPr>
            </a:lvl1pPr>
          </a:lstStyle>
          <a:p>
            <a:pPr>
              <a:defRPr/>
            </a:pPr>
            <a:fld id="{CFA92AC5-BF84-401D-9188-C2FACE3ADDC9}" type="slidenum">
              <a:rPr lang="fi-FI" smtClean="0"/>
              <a:pPr>
                <a:defRPr/>
              </a:pPr>
              <a:t>‹#›</a:t>
            </a:fld>
            <a:endParaRPr lang="fi-FI"/>
          </a:p>
        </p:txBody>
      </p:sp>
    </p:spTree>
    <p:extLst>
      <p:ext uri="{BB962C8B-B14F-4D97-AF65-F5344CB8AC3E}">
        <p14:creationId xmlns:p14="http://schemas.microsoft.com/office/powerpoint/2010/main" val="1061843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609599" y="1600201"/>
            <a:ext cx="6355405" cy="4525963"/>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pic>
        <p:nvPicPr>
          <p:cNvPr id="9" name="Kuva 8">
            <a:extLst>
              <a:ext uri="{FF2B5EF4-FFF2-40B4-BE49-F238E27FC236}">
                <a16:creationId xmlns:a16="http://schemas.microsoft.com/office/drawing/2014/main" id="{083D9076-5E96-4559-93BD-3E5DE91AEACB}"/>
              </a:ext>
            </a:extLst>
          </p:cNvPr>
          <p:cNvPicPr>
            <a:picLocks noChangeAspect="1"/>
          </p:cNvPicPr>
          <p:nvPr userDrawn="1"/>
        </p:nvPicPr>
        <p:blipFill>
          <a:blip r:embed="rId2"/>
          <a:stretch>
            <a:fillRect/>
          </a:stretch>
        </p:blipFill>
        <p:spPr>
          <a:xfrm>
            <a:off x="6906276" y="3113834"/>
            <a:ext cx="5093806" cy="3127423"/>
          </a:xfrm>
          <a:prstGeom prst="rect">
            <a:avLst/>
          </a:prstGeom>
        </p:spPr>
      </p:pic>
      <p:sp>
        <p:nvSpPr>
          <p:cNvPr id="8" name="Päiväyksen paikkamerkki 3"/>
          <p:cNvSpPr>
            <a:spLocks noGrp="1"/>
          </p:cNvSpPr>
          <p:nvPr>
            <p:ph type="dt" sz="half" idx="2"/>
          </p:nvPr>
        </p:nvSpPr>
        <p:spPr>
          <a:xfrm>
            <a:off x="622300" y="6377576"/>
            <a:ext cx="1155699" cy="365125"/>
          </a:xfrm>
          <a:prstGeom prst="rect">
            <a:avLst/>
          </a:prstGeom>
        </p:spPr>
        <p:txBody>
          <a:bodyPr vert="horz" wrap="square" lIns="91440" tIns="45720" rIns="91440" bIns="45720" numCol="1" anchor="b" anchorCtr="0" compatLnSpc="1">
            <a:prstTxWarp prst="textNoShape">
              <a:avLst/>
            </a:prstTxWarp>
          </a:bodyPr>
          <a:lstStyle>
            <a:lvl1pPr>
              <a:defRPr sz="1200" smtClean="0">
                <a:solidFill>
                  <a:srgbClr val="898989"/>
                </a:solidFill>
                <a:latin typeface="+mn-lt"/>
              </a:defRPr>
            </a:lvl1pPr>
          </a:lstStyle>
          <a:p>
            <a:pPr>
              <a:defRPr/>
            </a:pPr>
            <a:endParaRPr lang="fi-FI"/>
          </a:p>
        </p:txBody>
      </p:sp>
      <p:sp>
        <p:nvSpPr>
          <p:cNvPr id="10" name="Alatunnisteen paikkamerkki 4"/>
          <p:cNvSpPr>
            <a:spLocks noGrp="1"/>
          </p:cNvSpPr>
          <p:nvPr>
            <p:ph type="ftr" sz="quarter" idx="3"/>
          </p:nvPr>
        </p:nvSpPr>
        <p:spPr>
          <a:xfrm>
            <a:off x="3813410" y="6352140"/>
            <a:ext cx="4670190" cy="365125"/>
          </a:xfrm>
          <a:prstGeom prst="rect">
            <a:avLst/>
          </a:prstGeom>
        </p:spPr>
        <p:txBody>
          <a:bodyPr vert="horz" lIns="91440" tIns="45720" rIns="91440" bIns="45720" rtlCol="0" anchor="b"/>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fi-FI"/>
              <a:t>Koulutus- ja perehdyttämisaineisto</a:t>
            </a:r>
          </a:p>
        </p:txBody>
      </p:sp>
      <p:sp>
        <p:nvSpPr>
          <p:cNvPr id="11" name="Dian numeron paikkamerkki 5"/>
          <p:cNvSpPr>
            <a:spLocks noGrp="1"/>
          </p:cNvSpPr>
          <p:nvPr>
            <p:ph type="sldNum" sz="quarter" idx="4"/>
          </p:nvPr>
        </p:nvSpPr>
        <p:spPr>
          <a:xfrm>
            <a:off x="2082799" y="6370368"/>
            <a:ext cx="1125629" cy="365125"/>
          </a:xfrm>
          <a:prstGeom prst="rect">
            <a:avLst/>
          </a:prstGeom>
        </p:spPr>
        <p:txBody>
          <a:bodyPr vert="horz" wrap="square" lIns="91440" tIns="45720" rIns="91440" bIns="45720" numCol="1" anchor="b" anchorCtr="0" compatLnSpc="1">
            <a:prstTxWarp prst="textNoShape">
              <a:avLst/>
            </a:prstTxWarp>
          </a:bodyPr>
          <a:lstStyle>
            <a:lvl1pPr algn="ctr">
              <a:defRPr sz="1200">
                <a:solidFill>
                  <a:srgbClr val="898989"/>
                </a:solidFill>
                <a:latin typeface="+mn-lt"/>
              </a:defRPr>
            </a:lvl1pPr>
          </a:lstStyle>
          <a:p>
            <a:pPr>
              <a:defRPr/>
            </a:pPr>
            <a:fld id="{CFA92AC5-BF84-401D-9188-C2FACE3ADDC9}" type="slidenum">
              <a:rPr lang="fi-FI" smtClean="0"/>
              <a:pPr>
                <a:defRPr/>
              </a:pPr>
              <a:t>‹#›</a:t>
            </a:fld>
            <a:endParaRPr lang="fi-FI"/>
          </a:p>
        </p:txBody>
      </p:sp>
    </p:spTree>
    <p:extLst>
      <p:ext uri="{BB962C8B-B14F-4D97-AF65-F5344CB8AC3E}">
        <p14:creationId xmlns:p14="http://schemas.microsoft.com/office/powerpoint/2010/main" val="3831362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Lopetusdia">
    <p:spTree>
      <p:nvGrpSpPr>
        <p:cNvPr id="1" name=""/>
        <p:cNvGrpSpPr/>
        <p:nvPr/>
      </p:nvGrpSpPr>
      <p:grpSpPr>
        <a:xfrm>
          <a:off x="0" y="0"/>
          <a:ext cx="0" cy="0"/>
          <a:chOff x="0" y="0"/>
          <a:chExt cx="0" cy="0"/>
        </a:xfrm>
      </p:grpSpPr>
      <p:pic>
        <p:nvPicPr>
          <p:cNvPr id="17" name="Kuva 16">
            <a:extLst>
              <a:ext uri="{FF2B5EF4-FFF2-40B4-BE49-F238E27FC236}">
                <a16:creationId xmlns:a16="http://schemas.microsoft.com/office/drawing/2014/main" id="{E1A731BE-68CF-464A-BDE1-CDCB45DFB567}"/>
              </a:ext>
            </a:extLst>
          </p:cNvPr>
          <p:cNvPicPr>
            <a:picLocks noChangeAspect="1"/>
          </p:cNvPicPr>
          <p:nvPr userDrawn="1"/>
        </p:nvPicPr>
        <p:blipFill>
          <a:blip r:embed="rId2"/>
          <a:stretch>
            <a:fillRect/>
          </a:stretch>
        </p:blipFill>
        <p:spPr>
          <a:xfrm>
            <a:off x="6175707" y="1298326"/>
            <a:ext cx="5400675" cy="4572000"/>
          </a:xfrm>
          <a:prstGeom prst="rect">
            <a:avLst/>
          </a:prstGeom>
        </p:spPr>
      </p:pic>
      <p:sp>
        <p:nvSpPr>
          <p:cNvPr id="2" name="Otsikko 1"/>
          <p:cNvSpPr>
            <a:spLocks noGrp="1"/>
          </p:cNvSpPr>
          <p:nvPr>
            <p:ph type="title" hasCustomPrompt="1"/>
          </p:nvPr>
        </p:nvSpPr>
        <p:spPr>
          <a:xfrm>
            <a:off x="609600" y="1539790"/>
            <a:ext cx="5694947" cy="1143000"/>
          </a:xfrm>
        </p:spPr>
        <p:txBody>
          <a:bodyPr/>
          <a:lstStyle>
            <a:lvl1pPr algn="l">
              <a:defRPr sz="2400" cap="none" baseline="0"/>
            </a:lvl1pPr>
          </a:lstStyle>
          <a:p>
            <a:r>
              <a:rPr lang="fi-FI"/>
              <a:t>Lisää lopputervehdys napsauttamalla</a:t>
            </a:r>
          </a:p>
        </p:txBody>
      </p:sp>
      <p:sp>
        <p:nvSpPr>
          <p:cNvPr id="15" name="Tekstin paikkamerkki 14">
            <a:extLst>
              <a:ext uri="{FF2B5EF4-FFF2-40B4-BE49-F238E27FC236}">
                <a16:creationId xmlns:a16="http://schemas.microsoft.com/office/drawing/2014/main" id="{AEC169EF-B452-4734-B327-E4810D5ABABD}"/>
              </a:ext>
            </a:extLst>
          </p:cNvPr>
          <p:cNvSpPr>
            <a:spLocks noGrp="1"/>
          </p:cNvSpPr>
          <p:nvPr>
            <p:ph type="body" sz="quarter" idx="15"/>
          </p:nvPr>
        </p:nvSpPr>
        <p:spPr>
          <a:xfrm>
            <a:off x="615618" y="3114005"/>
            <a:ext cx="4533900" cy="1924050"/>
          </a:xfrm>
        </p:spPr>
        <p:txBody>
          <a:bodyPr/>
          <a:lstStyle>
            <a:lvl1pPr marL="0" indent="0">
              <a:buNone/>
              <a:defRPr sz="1800"/>
            </a:lvl1pPr>
            <a:lvl2pPr marL="457200" indent="0">
              <a:buNone/>
              <a:defRPr/>
            </a:lvl2pPr>
            <a:lvl3pPr marL="914400" indent="0">
              <a:buNone/>
              <a:defRPr/>
            </a:lvl3pPr>
            <a:lvl4pPr marL="1371600" indent="0">
              <a:buNone/>
              <a:defRPr/>
            </a:lvl4pPr>
            <a:lvl5pPr marL="1828800" indent="0">
              <a:buNone/>
              <a:defRPr/>
            </a:lvl5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18" name="Tekstiruutu 17">
            <a:extLst>
              <a:ext uri="{FF2B5EF4-FFF2-40B4-BE49-F238E27FC236}">
                <a16:creationId xmlns:a16="http://schemas.microsoft.com/office/drawing/2014/main" id="{F900AD87-F512-4523-8BF3-9BC3AFA77784}"/>
              </a:ext>
            </a:extLst>
          </p:cNvPr>
          <p:cNvSpPr txBox="1"/>
          <p:nvPr userDrawn="1"/>
        </p:nvSpPr>
        <p:spPr>
          <a:xfrm>
            <a:off x="615618" y="6030093"/>
            <a:ext cx="3232484" cy="523220"/>
          </a:xfrm>
          <a:prstGeom prst="rect">
            <a:avLst/>
          </a:prstGeom>
          <a:noFill/>
        </p:spPr>
        <p:txBody>
          <a:bodyPr wrap="square" rtlCol="0">
            <a:spAutoFit/>
          </a:bodyPr>
          <a:lstStyle/>
          <a:p>
            <a:r>
              <a:rPr lang="fi-FI" sz="1400" err="1">
                <a:solidFill>
                  <a:schemeClr val="tx1"/>
                </a:solidFill>
              </a:rPr>
              <a:t>etunimi.sukunimi</a:t>
            </a:r>
            <a:r>
              <a:rPr lang="fi-FI" sz="1400">
                <a:solidFill>
                  <a:schemeClr val="tx1"/>
                </a:solidFill>
              </a:rPr>
              <a:t>(at)kuopio.fi</a:t>
            </a:r>
          </a:p>
          <a:p>
            <a:r>
              <a:rPr lang="fi-FI" sz="1400">
                <a:solidFill>
                  <a:schemeClr val="tx1"/>
                </a:solidFill>
              </a:rPr>
              <a:t>www.kuopio.fi</a:t>
            </a:r>
          </a:p>
        </p:txBody>
      </p:sp>
      <p:pic>
        <p:nvPicPr>
          <p:cNvPr id="20" name="Kuva 19">
            <a:extLst>
              <a:ext uri="{FF2B5EF4-FFF2-40B4-BE49-F238E27FC236}">
                <a16:creationId xmlns:a16="http://schemas.microsoft.com/office/drawing/2014/main" id="{BFCC2DC6-FEA3-4B0E-8580-F41E0F95BEEC}"/>
              </a:ext>
            </a:extLst>
          </p:cNvPr>
          <p:cNvPicPr>
            <a:picLocks noChangeAspect="1"/>
          </p:cNvPicPr>
          <p:nvPr userDrawn="1"/>
        </p:nvPicPr>
        <p:blipFill>
          <a:blip r:embed="rId3"/>
          <a:stretch>
            <a:fillRect/>
          </a:stretch>
        </p:blipFill>
        <p:spPr>
          <a:xfrm>
            <a:off x="10566591" y="6124992"/>
            <a:ext cx="1009791" cy="333422"/>
          </a:xfrm>
          <a:prstGeom prst="rect">
            <a:avLst/>
          </a:prstGeom>
        </p:spPr>
      </p:pic>
    </p:spTree>
    <p:extLst>
      <p:ext uri="{BB962C8B-B14F-4D97-AF65-F5344CB8AC3E}">
        <p14:creationId xmlns:p14="http://schemas.microsoft.com/office/powerpoint/2010/main" val="4037526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Kaksi sisältökohdetta">
    <p:spTree>
      <p:nvGrpSpPr>
        <p:cNvPr id="1" name=""/>
        <p:cNvGrpSpPr/>
        <p:nvPr/>
      </p:nvGrpSpPr>
      <p:grpSpPr>
        <a:xfrm>
          <a:off x="0" y="0"/>
          <a:ext cx="0" cy="0"/>
          <a:chOff x="0" y="0"/>
          <a:chExt cx="0" cy="0"/>
        </a:xfrm>
      </p:grpSpPr>
      <p:pic>
        <p:nvPicPr>
          <p:cNvPr id="8" name="Kuva 7">
            <a:extLst>
              <a:ext uri="{FF2B5EF4-FFF2-40B4-BE49-F238E27FC236}">
                <a16:creationId xmlns:a16="http://schemas.microsoft.com/office/drawing/2014/main" id="{AE4C2AED-ADC5-4423-89DD-ECEC60AD067A}"/>
              </a:ext>
            </a:extLst>
          </p:cNvPr>
          <p:cNvPicPr>
            <a:picLocks noChangeAspect="1"/>
          </p:cNvPicPr>
          <p:nvPr userDrawn="1"/>
        </p:nvPicPr>
        <p:blipFill>
          <a:blip r:embed="rId2"/>
          <a:stretch>
            <a:fillRect/>
          </a:stretch>
        </p:blipFill>
        <p:spPr>
          <a:xfrm>
            <a:off x="7999362" y="2799995"/>
            <a:ext cx="3986260" cy="3374612"/>
          </a:xfrm>
          <a:prstGeom prst="rect">
            <a:avLst/>
          </a:prstGeom>
        </p:spPr>
      </p:pic>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609600" y="1600201"/>
            <a:ext cx="7416800" cy="4525963"/>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9" name="Päiväyksen paikkamerkki 3"/>
          <p:cNvSpPr>
            <a:spLocks noGrp="1"/>
          </p:cNvSpPr>
          <p:nvPr>
            <p:ph type="dt" sz="half" idx="2"/>
          </p:nvPr>
        </p:nvSpPr>
        <p:spPr>
          <a:xfrm>
            <a:off x="622300" y="6377576"/>
            <a:ext cx="1155699" cy="365125"/>
          </a:xfrm>
          <a:prstGeom prst="rect">
            <a:avLst/>
          </a:prstGeom>
        </p:spPr>
        <p:txBody>
          <a:bodyPr vert="horz" wrap="square" lIns="91440" tIns="45720" rIns="91440" bIns="45720" numCol="1" anchor="b" anchorCtr="0" compatLnSpc="1">
            <a:prstTxWarp prst="textNoShape">
              <a:avLst/>
            </a:prstTxWarp>
          </a:bodyPr>
          <a:lstStyle>
            <a:lvl1pPr>
              <a:defRPr sz="1200" smtClean="0">
                <a:solidFill>
                  <a:srgbClr val="898989"/>
                </a:solidFill>
                <a:latin typeface="+mn-lt"/>
              </a:defRPr>
            </a:lvl1pPr>
          </a:lstStyle>
          <a:p>
            <a:pPr>
              <a:defRPr/>
            </a:pPr>
            <a:endParaRPr lang="fi-FI"/>
          </a:p>
        </p:txBody>
      </p:sp>
      <p:sp>
        <p:nvSpPr>
          <p:cNvPr id="10" name="Alatunnisteen paikkamerkki 4"/>
          <p:cNvSpPr>
            <a:spLocks noGrp="1"/>
          </p:cNvSpPr>
          <p:nvPr>
            <p:ph type="ftr" sz="quarter" idx="3"/>
          </p:nvPr>
        </p:nvSpPr>
        <p:spPr>
          <a:xfrm>
            <a:off x="3813410" y="6352140"/>
            <a:ext cx="4670190" cy="365125"/>
          </a:xfrm>
          <a:prstGeom prst="rect">
            <a:avLst/>
          </a:prstGeom>
        </p:spPr>
        <p:txBody>
          <a:bodyPr vert="horz" lIns="91440" tIns="45720" rIns="91440" bIns="45720" rtlCol="0" anchor="b"/>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fi-FI"/>
              <a:t>Koulutus- ja perehdyttämisaineisto</a:t>
            </a:r>
          </a:p>
        </p:txBody>
      </p:sp>
      <p:sp>
        <p:nvSpPr>
          <p:cNvPr id="11" name="Dian numeron paikkamerkki 5"/>
          <p:cNvSpPr>
            <a:spLocks noGrp="1"/>
          </p:cNvSpPr>
          <p:nvPr>
            <p:ph type="sldNum" sz="quarter" idx="4"/>
          </p:nvPr>
        </p:nvSpPr>
        <p:spPr>
          <a:xfrm>
            <a:off x="2082799" y="6370368"/>
            <a:ext cx="1125629" cy="365125"/>
          </a:xfrm>
          <a:prstGeom prst="rect">
            <a:avLst/>
          </a:prstGeom>
        </p:spPr>
        <p:txBody>
          <a:bodyPr vert="horz" wrap="square" lIns="91440" tIns="45720" rIns="91440" bIns="45720" numCol="1" anchor="b" anchorCtr="0" compatLnSpc="1">
            <a:prstTxWarp prst="textNoShape">
              <a:avLst/>
            </a:prstTxWarp>
          </a:bodyPr>
          <a:lstStyle>
            <a:lvl1pPr algn="ctr">
              <a:defRPr sz="1200">
                <a:solidFill>
                  <a:srgbClr val="898989"/>
                </a:solidFill>
                <a:latin typeface="+mn-lt"/>
              </a:defRPr>
            </a:lvl1pPr>
          </a:lstStyle>
          <a:p>
            <a:pPr>
              <a:defRPr/>
            </a:pPr>
            <a:fld id="{CFA92AC5-BF84-401D-9188-C2FACE3ADDC9}" type="slidenum">
              <a:rPr lang="fi-FI" smtClean="0"/>
              <a:pPr>
                <a:defRPr/>
              </a:pPr>
              <a:t>‹#›</a:t>
            </a:fld>
            <a:endParaRPr lang="fi-FI"/>
          </a:p>
        </p:txBody>
      </p:sp>
    </p:spTree>
    <p:extLst>
      <p:ext uri="{BB962C8B-B14F-4D97-AF65-F5344CB8AC3E}">
        <p14:creationId xmlns:p14="http://schemas.microsoft.com/office/powerpoint/2010/main" val="1293433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1_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609600" y="1600201"/>
            <a:ext cx="5384800" cy="4525963"/>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6197600" y="1600201"/>
            <a:ext cx="5384800" cy="4525963"/>
          </a:xfrm>
        </p:spPr>
        <p:txBody>
          <a:bodyPr/>
          <a:lstStyle>
            <a:lvl1pPr>
              <a:defRPr lang="fi-FI" sz="2000" kern="1200" dirty="0" smtClean="0">
                <a:solidFill>
                  <a:schemeClr val="tx1"/>
                </a:solidFill>
                <a:latin typeface="Arial" pitchFamily="34" charset="0"/>
                <a:ea typeface="ＭＳ Ｐゴシック" charset="-128"/>
                <a:cs typeface="Arial" pitchFamily="34" charset="0"/>
              </a:defRPr>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8" name="Päiväyksen paikkamerkki 3"/>
          <p:cNvSpPr>
            <a:spLocks noGrp="1"/>
          </p:cNvSpPr>
          <p:nvPr>
            <p:ph type="dt" sz="half" idx="10"/>
          </p:nvPr>
        </p:nvSpPr>
        <p:spPr>
          <a:xfrm>
            <a:off x="622300" y="6377576"/>
            <a:ext cx="1155699" cy="365125"/>
          </a:xfrm>
          <a:prstGeom prst="rect">
            <a:avLst/>
          </a:prstGeom>
        </p:spPr>
        <p:txBody>
          <a:bodyPr vert="horz" wrap="square" lIns="91440" tIns="45720" rIns="91440" bIns="45720" numCol="1" anchor="b" anchorCtr="0" compatLnSpc="1">
            <a:prstTxWarp prst="textNoShape">
              <a:avLst/>
            </a:prstTxWarp>
          </a:bodyPr>
          <a:lstStyle>
            <a:lvl1pPr>
              <a:defRPr sz="1200" smtClean="0">
                <a:solidFill>
                  <a:srgbClr val="898989"/>
                </a:solidFill>
                <a:latin typeface="+mn-lt"/>
              </a:defRPr>
            </a:lvl1pPr>
          </a:lstStyle>
          <a:p>
            <a:pPr>
              <a:defRPr/>
            </a:pPr>
            <a:endParaRPr lang="fi-FI"/>
          </a:p>
        </p:txBody>
      </p:sp>
      <p:sp>
        <p:nvSpPr>
          <p:cNvPr id="9" name="Alatunnisteen paikkamerkki 4"/>
          <p:cNvSpPr>
            <a:spLocks noGrp="1"/>
          </p:cNvSpPr>
          <p:nvPr>
            <p:ph type="ftr" sz="quarter" idx="3"/>
          </p:nvPr>
        </p:nvSpPr>
        <p:spPr>
          <a:xfrm>
            <a:off x="3813410" y="6352140"/>
            <a:ext cx="4670190" cy="365125"/>
          </a:xfrm>
          <a:prstGeom prst="rect">
            <a:avLst/>
          </a:prstGeom>
        </p:spPr>
        <p:txBody>
          <a:bodyPr vert="horz" lIns="91440" tIns="45720" rIns="91440" bIns="45720" rtlCol="0" anchor="b"/>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fi-FI"/>
              <a:t>Koulutus- ja perehdyttämisaineisto</a:t>
            </a:r>
          </a:p>
        </p:txBody>
      </p:sp>
      <p:sp>
        <p:nvSpPr>
          <p:cNvPr id="10" name="Dian numeron paikkamerkki 5"/>
          <p:cNvSpPr>
            <a:spLocks noGrp="1"/>
          </p:cNvSpPr>
          <p:nvPr>
            <p:ph type="sldNum" sz="quarter" idx="4"/>
          </p:nvPr>
        </p:nvSpPr>
        <p:spPr>
          <a:xfrm>
            <a:off x="2082799" y="6370368"/>
            <a:ext cx="1125629" cy="365125"/>
          </a:xfrm>
          <a:prstGeom prst="rect">
            <a:avLst/>
          </a:prstGeom>
        </p:spPr>
        <p:txBody>
          <a:bodyPr vert="horz" wrap="square" lIns="91440" tIns="45720" rIns="91440" bIns="45720" numCol="1" anchor="b" anchorCtr="0" compatLnSpc="1">
            <a:prstTxWarp prst="textNoShape">
              <a:avLst/>
            </a:prstTxWarp>
          </a:bodyPr>
          <a:lstStyle>
            <a:lvl1pPr algn="ctr">
              <a:defRPr sz="1200">
                <a:solidFill>
                  <a:srgbClr val="898989"/>
                </a:solidFill>
                <a:latin typeface="+mn-lt"/>
              </a:defRPr>
            </a:lvl1pPr>
          </a:lstStyle>
          <a:p>
            <a:pPr>
              <a:defRPr/>
            </a:pPr>
            <a:fld id="{CFA92AC5-BF84-401D-9188-C2FACE3ADDC9}" type="slidenum">
              <a:rPr lang="fi-FI" smtClean="0"/>
              <a:pPr>
                <a:defRPr/>
              </a:pPr>
              <a:t>‹#›</a:t>
            </a:fld>
            <a:endParaRPr lang="fi-FI"/>
          </a:p>
        </p:txBody>
      </p:sp>
    </p:spTree>
    <p:extLst>
      <p:ext uri="{BB962C8B-B14F-4D97-AF65-F5344CB8AC3E}">
        <p14:creationId xmlns:p14="http://schemas.microsoft.com/office/powerpoint/2010/main" val="761676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a:t>Muokkaa perustyyl. napsautt.</a:t>
            </a:r>
          </a:p>
        </p:txBody>
      </p:sp>
      <p:sp>
        <p:nvSpPr>
          <p:cNvPr id="3" name="Tekstin paikkamerkki 2"/>
          <p:cNvSpPr>
            <a:spLocks noGrp="1"/>
          </p:cNvSpPr>
          <p:nvPr>
            <p:ph type="body" idx="1"/>
          </p:nvPr>
        </p:nvSpPr>
        <p:spPr>
          <a:xfrm>
            <a:off x="609600" y="1535113"/>
            <a:ext cx="5386917"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4" name="Sisällön paikkamerkki 3"/>
          <p:cNvSpPr>
            <a:spLocks noGrp="1"/>
          </p:cNvSpPr>
          <p:nvPr>
            <p:ph sz="half" idx="2"/>
          </p:nvPr>
        </p:nvSpPr>
        <p:spPr>
          <a:xfrm>
            <a:off x="609600" y="2174875"/>
            <a:ext cx="5386917" cy="395128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6193368" y="1535113"/>
            <a:ext cx="5389033"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6" name="Sisällön paikkamerkki 5"/>
          <p:cNvSpPr>
            <a:spLocks noGrp="1"/>
          </p:cNvSpPr>
          <p:nvPr>
            <p:ph sz="quarter" idx="4"/>
          </p:nvPr>
        </p:nvSpPr>
        <p:spPr>
          <a:xfrm>
            <a:off x="6193368" y="2174875"/>
            <a:ext cx="5389033" cy="395128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10" name="Päiväyksen paikkamerkki 3"/>
          <p:cNvSpPr>
            <a:spLocks noGrp="1"/>
          </p:cNvSpPr>
          <p:nvPr>
            <p:ph type="dt" sz="half" idx="10"/>
          </p:nvPr>
        </p:nvSpPr>
        <p:spPr>
          <a:xfrm>
            <a:off x="622300" y="6377576"/>
            <a:ext cx="1155699" cy="365125"/>
          </a:xfrm>
          <a:prstGeom prst="rect">
            <a:avLst/>
          </a:prstGeom>
        </p:spPr>
        <p:txBody>
          <a:bodyPr vert="horz" wrap="square" lIns="91440" tIns="45720" rIns="91440" bIns="45720" numCol="1" anchor="b" anchorCtr="0" compatLnSpc="1">
            <a:prstTxWarp prst="textNoShape">
              <a:avLst/>
            </a:prstTxWarp>
          </a:bodyPr>
          <a:lstStyle>
            <a:lvl1pPr>
              <a:defRPr sz="1200" smtClean="0">
                <a:solidFill>
                  <a:srgbClr val="898989"/>
                </a:solidFill>
                <a:latin typeface="+mn-lt"/>
              </a:defRPr>
            </a:lvl1pPr>
          </a:lstStyle>
          <a:p>
            <a:pPr>
              <a:defRPr/>
            </a:pPr>
            <a:endParaRPr lang="fi-FI"/>
          </a:p>
        </p:txBody>
      </p:sp>
      <p:sp>
        <p:nvSpPr>
          <p:cNvPr id="11" name="Alatunnisteen paikkamerkki 4"/>
          <p:cNvSpPr>
            <a:spLocks noGrp="1"/>
          </p:cNvSpPr>
          <p:nvPr>
            <p:ph type="ftr" sz="quarter" idx="11"/>
          </p:nvPr>
        </p:nvSpPr>
        <p:spPr>
          <a:xfrm>
            <a:off x="3813410" y="6352140"/>
            <a:ext cx="4670190" cy="365125"/>
          </a:xfrm>
          <a:prstGeom prst="rect">
            <a:avLst/>
          </a:prstGeom>
        </p:spPr>
        <p:txBody>
          <a:bodyPr vert="horz" lIns="91440" tIns="45720" rIns="91440" bIns="45720" rtlCol="0" anchor="b"/>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fi-FI"/>
              <a:t>Koulutus- ja perehdyttämisaineisto</a:t>
            </a:r>
          </a:p>
        </p:txBody>
      </p:sp>
      <p:sp>
        <p:nvSpPr>
          <p:cNvPr id="12" name="Dian numeron paikkamerkki 5"/>
          <p:cNvSpPr>
            <a:spLocks noGrp="1"/>
          </p:cNvSpPr>
          <p:nvPr>
            <p:ph type="sldNum" sz="quarter" idx="12"/>
          </p:nvPr>
        </p:nvSpPr>
        <p:spPr>
          <a:xfrm>
            <a:off x="2082799" y="6370368"/>
            <a:ext cx="1125629" cy="365125"/>
          </a:xfrm>
          <a:prstGeom prst="rect">
            <a:avLst/>
          </a:prstGeom>
        </p:spPr>
        <p:txBody>
          <a:bodyPr vert="horz" wrap="square" lIns="91440" tIns="45720" rIns="91440" bIns="45720" numCol="1" anchor="b" anchorCtr="0" compatLnSpc="1">
            <a:prstTxWarp prst="textNoShape">
              <a:avLst/>
            </a:prstTxWarp>
          </a:bodyPr>
          <a:lstStyle>
            <a:lvl1pPr algn="ctr">
              <a:defRPr sz="1200">
                <a:solidFill>
                  <a:srgbClr val="898989"/>
                </a:solidFill>
                <a:latin typeface="+mn-lt"/>
              </a:defRPr>
            </a:lvl1pPr>
          </a:lstStyle>
          <a:p>
            <a:pPr>
              <a:defRPr/>
            </a:pPr>
            <a:fld id="{CFA92AC5-BF84-401D-9188-C2FACE3ADDC9}" type="slidenum">
              <a:rPr lang="fi-FI" smtClean="0"/>
              <a:pPr>
                <a:defRPr/>
              </a:pPr>
              <a:t>‹#›</a:t>
            </a:fld>
            <a:endParaRPr lang="fi-FI"/>
          </a:p>
        </p:txBody>
      </p:sp>
    </p:spTree>
    <p:extLst>
      <p:ext uri="{BB962C8B-B14F-4D97-AF65-F5344CB8AC3E}">
        <p14:creationId xmlns:p14="http://schemas.microsoft.com/office/powerpoint/2010/main" val="2275146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6" name="Päiväyksen paikkamerkki 3"/>
          <p:cNvSpPr>
            <a:spLocks noGrp="1"/>
          </p:cNvSpPr>
          <p:nvPr>
            <p:ph type="dt" sz="half" idx="2"/>
          </p:nvPr>
        </p:nvSpPr>
        <p:spPr>
          <a:xfrm>
            <a:off x="622300" y="6377576"/>
            <a:ext cx="1155699" cy="365125"/>
          </a:xfrm>
          <a:prstGeom prst="rect">
            <a:avLst/>
          </a:prstGeom>
        </p:spPr>
        <p:txBody>
          <a:bodyPr vert="horz" wrap="square" lIns="91440" tIns="45720" rIns="91440" bIns="45720" numCol="1" anchor="b" anchorCtr="0" compatLnSpc="1">
            <a:prstTxWarp prst="textNoShape">
              <a:avLst/>
            </a:prstTxWarp>
          </a:bodyPr>
          <a:lstStyle>
            <a:lvl1pPr>
              <a:defRPr sz="1200" smtClean="0">
                <a:solidFill>
                  <a:srgbClr val="898989"/>
                </a:solidFill>
                <a:latin typeface="+mn-lt"/>
              </a:defRPr>
            </a:lvl1pPr>
          </a:lstStyle>
          <a:p>
            <a:pPr>
              <a:defRPr/>
            </a:pPr>
            <a:endParaRPr lang="fi-FI"/>
          </a:p>
        </p:txBody>
      </p:sp>
      <p:sp>
        <p:nvSpPr>
          <p:cNvPr id="7" name="Alatunnisteen paikkamerkki 4"/>
          <p:cNvSpPr>
            <a:spLocks noGrp="1"/>
          </p:cNvSpPr>
          <p:nvPr>
            <p:ph type="ftr" sz="quarter" idx="3"/>
          </p:nvPr>
        </p:nvSpPr>
        <p:spPr>
          <a:xfrm>
            <a:off x="3813410" y="6352140"/>
            <a:ext cx="4670190" cy="365125"/>
          </a:xfrm>
          <a:prstGeom prst="rect">
            <a:avLst/>
          </a:prstGeom>
        </p:spPr>
        <p:txBody>
          <a:bodyPr vert="horz" lIns="91440" tIns="45720" rIns="91440" bIns="45720" rtlCol="0" anchor="b"/>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fi-FI"/>
              <a:t>Koulutus- ja perehdyttämisaineisto</a:t>
            </a:r>
          </a:p>
        </p:txBody>
      </p:sp>
      <p:sp>
        <p:nvSpPr>
          <p:cNvPr id="8" name="Dian numeron paikkamerkki 5"/>
          <p:cNvSpPr>
            <a:spLocks noGrp="1"/>
          </p:cNvSpPr>
          <p:nvPr>
            <p:ph type="sldNum" sz="quarter" idx="4"/>
          </p:nvPr>
        </p:nvSpPr>
        <p:spPr>
          <a:xfrm>
            <a:off x="2082799" y="6370368"/>
            <a:ext cx="1125629" cy="365125"/>
          </a:xfrm>
          <a:prstGeom prst="rect">
            <a:avLst/>
          </a:prstGeom>
        </p:spPr>
        <p:txBody>
          <a:bodyPr vert="horz" wrap="square" lIns="91440" tIns="45720" rIns="91440" bIns="45720" numCol="1" anchor="b" anchorCtr="0" compatLnSpc="1">
            <a:prstTxWarp prst="textNoShape">
              <a:avLst/>
            </a:prstTxWarp>
          </a:bodyPr>
          <a:lstStyle>
            <a:lvl1pPr algn="ctr">
              <a:defRPr sz="1200">
                <a:solidFill>
                  <a:srgbClr val="898989"/>
                </a:solidFill>
                <a:latin typeface="+mn-lt"/>
              </a:defRPr>
            </a:lvl1pPr>
          </a:lstStyle>
          <a:p>
            <a:pPr>
              <a:defRPr/>
            </a:pPr>
            <a:fld id="{CFA92AC5-BF84-401D-9188-C2FACE3ADDC9}" type="slidenum">
              <a:rPr lang="fi-FI" smtClean="0"/>
              <a:pPr>
                <a:defRPr/>
              </a:pPr>
              <a:t>‹#›</a:t>
            </a:fld>
            <a:endParaRPr lang="fi-FI"/>
          </a:p>
        </p:txBody>
      </p:sp>
    </p:spTree>
    <p:extLst>
      <p:ext uri="{BB962C8B-B14F-4D97-AF65-F5344CB8AC3E}">
        <p14:creationId xmlns:p14="http://schemas.microsoft.com/office/powerpoint/2010/main" val="941374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Otsikon paikkamerkki 1"/>
          <p:cNvSpPr>
            <a:spLocks noGrp="1"/>
          </p:cNvSpPr>
          <p:nvPr>
            <p:ph type="title"/>
          </p:nvPr>
        </p:nvSpPr>
        <p:spPr bwMode="auto">
          <a:xfrm>
            <a:off x="609601" y="274638"/>
            <a:ext cx="10972799"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i-FI"/>
              <a:t>Muokkaa perustyylejä </a:t>
            </a:r>
            <a:r>
              <a:rPr lang="fi-FI" err="1"/>
              <a:t>osoitt</a:t>
            </a:r>
            <a:r>
              <a:rPr lang="fi-FI"/>
              <a:t>.</a:t>
            </a:r>
          </a:p>
        </p:txBody>
      </p:sp>
      <p:sp>
        <p:nvSpPr>
          <p:cNvPr id="1027" name="Tekstin paikkamerkki 2"/>
          <p:cNvSpPr>
            <a:spLocks noGrp="1"/>
          </p:cNvSpPr>
          <p:nvPr>
            <p:ph type="body" idx="1"/>
          </p:nvPr>
        </p:nvSpPr>
        <p:spPr bwMode="auto">
          <a:xfrm>
            <a:off x="609601" y="1600202"/>
            <a:ext cx="10972799" cy="440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i-FI"/>
              <a:t>Muokkaa tekstin perustyylejä osoittamalla</a:t>
            </a:r>
          </a:p>
          <a:p>
            <a:pPr lvl="1"/>
            <a:r>
              <a:rPr lang="fi-FI"/>
              <a:t>toinen taso</a:t>
            </a:r>
          </a:p>
          <a:p>
            <a:pPr lvl="2"/>
            <a:r>
              <a:rPr lang="fi-FI"/>
              <a:t>kolmas taso</a:t>
            </a:r>
          </a:p>
          <a:p>
            <a:pPr lvl="3"/>
            <a:r>
              <a:rPr lang="fi-FI"/>
              <a:t>neljäs taso</a:t>
            </a:r>
          </a:p>
          <a:p>
            <a:pPr lvl="4"/>
            <a:r>
              <a:rPr lang="fi-FI"/>
              <a:t>viides taso</a:t>
            </a:r>
          </a:p>
        </p:txBody>
      </p:sp>
      <p:cxnSp>
        <p:nvCxnSpPr>
          <p:cNvPr id="14" name="Suora yhdysviiva 13">
            <a:extLst>
              <a:ext uri="{FF2B5EF4-FFF2-40B4-BE49-F238E27FC236}">
                <a16:creationId xmlns:a16="http://schemas.microsoft.com/office/drawing/2014/main" id="{0F5E1493-2B27-4C38-A071-9809BDEFD18C}"/>
              </a:ext>
            </a:extLst>
          </p:cNvPr>
          <p:cNvCxnSpPr/>
          <p:nvPr userDrawn="1"/>
        </p:nvCxnSpPr>
        <p:spPr>
          <a:xfrm>
            <a:off x="0" y="6280922"/>
            <a:ext cx="12204000" cy="0"/>
          </a:xfrm>
          <a:prstGeom prst="line">
            <a:avLst/>
          </a:prstGeom>
          <a:ln>
            <a:solidFill>
              <a:srgbClr val="F01E00"/>
            </a:solidFill>
          </a:ln>
          <a:effectLst/>
        </p:spPr>
        <p:style>
          <a:lnRef idx="2">
            <a:schemeClr val="accent1"/>
          </a:lnRef>
          <a:fillRef idx="0">
            <a:schemeClr val="accent1"/>
          </a:fillRef>
          <a:effectRef idx="1">
            <a:schemeClr val="accent1"/>
          </a:effectRef>
          <a:fontRef idx="minor">
            <a:schemeClr val="tx1"/>
          </a:fontRef>
        </p:style>
      </p:cxnSp>
      <p:pic>
        <p:nvPicPr>
          <p:cNvPr id="3" name="Kuva 2">
            <a:extLst>
              <a:ext uri="{FF2B5EF4-FFF2-40B4-BE49-F238E27FC236}">
                <a16:creationId xmlns:a16="http://schemas.microsoft.com/office/drawing/2014/main" id="{F6F209B3-7A1E-4648-BD8E-FD1475F5E8A5}"/>
              </a:ext>
            </a:extLst>
          </p:cNvPr>
          <p:cNvPicPr>
            <a:picLocks noChangeAspect="1"/>
          </p:cNvPicPr>
          <p:nvPr userDrawn="1"/>
        </p:nvPicPr>
        <p:blipFill>
          <a:blip r:embed="rId14"/>
          <a:stretch>
            <a:fillRect/>
          </a:stretch>
        </p:blipFill>
        <p:spPr>
          <a:xfrm>
            <a:off x="10620734" y="6352140"/>
            <a:ext cx="1009791" cy="333422"/>
          </a:xfrm>
          <a:prstGeom prst="rect">
            <a:avLst/>
          </a:prstGeom>
        </p:spPr>
      </p:pic>
      <p:sp>
        <p:nvSpPr>
          <p:cNvPr id="10" name="Päiväyksen paikkamerkki 3"/>
          <p:cNvSpPr>
            <a:spLocks noGrp="1"/>
          </p:cNvSpPr>
          <p:nvPr>
            <p:ph type="dt" sz="half" idx="2"/>
          </p:nvPr>
        </p:nvSpPr>
        <p:spPr>
          <a:xfrm>
            <a:off x="622300" y="6377576"/>
            <a:ext cx="1155699" cy="365125"/>
          </a:xfrm>
          <a:prstGeom prst="rect">
            <a:avLst/>
          </a:prstGeom>
        </p:spPr>
        <p:txBody>
          <a:bodyPr vert="horz" wrap="square" lIns="91440" tIns="45720" rIns="91440" bIns="45720" numCol="1" anchor="b" anchorCtr="0" compatLnSpc="1">
            <a:prstTxWarp prst="textNoShape">
              <a:avLst/>
            </a:prstTxWarp>
          </a:bodyPr>
          <a:lstStyle>
            <a:lvl1pPr>
              <a:defRPr sz="1200" smtClean="0">
                <a:solidFill>
                  <a:srgbClr val="898989"/>
                </a:solidFill>
                <a:latin typeface="+mn-lt"/>
              </a:defRPr>
            </a:lvl1pPr>
          </a:lstStyle>
          <a:p>
            <a:pPr>
              <a:defRPr/>
            </a:pPr>
            <a:endParaRPr lang="fi-FI"/>
          </a:p>
        </p:txBody>
      </p:sp>
      <p:sp>
        <p:nvSpPr>
          <p:cNvPr id="11" name="Alatunnisteen paikkamerkki 4"/>
          <p:cNvSpPr>
            <a:spLocks noGrp="1"/>
          </p:cNvSpPr>
          <p:nvPr>
            <p:ph type="ftr" sz="quarter" idx="3"/>
          </p:nvPr>
        </p:nvSpPr>
        <p:spPr>
          <a:xfrm>
            <a:off x="3813410" y="6352140"/>
            <a:ext cx="4670190" cy="365125"/>
          </a:xfrm>
          <a:prstGeom prst="rect">
            <a:avLst/>
          </a:prstGeom>
        </p:spPr>
        <p:txBody>
          <a:bodyPr vert="horz" lIns="91440" tIns="45720" rIns="91440" bIns="45720" rtlCol="0" anchor="b"/>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fi-FI"/>
              <a:t>Koulutus- ja perehdyttämisaineisto</a:t>
            </a:r>
          </a:p>
        </p:txBody>
      </p:sp>
      <p:sp>
        <p:nvSpPr>
          <p:cNvPr id="12" name="Dian numeron paikkamerkki 5"/>
          <p:cNvSpPr>
            <a:spLocks noGrp="1"/>
          </p:cNvSpPr>
          <p:nvPr>
            <p:ph type="sldNum" sz="quarter" idx="4"/>
          </p:nvPr>
        </p:nvSpPr>
        <p:spPr>
          <a:xfrm>
            <a:off x="2082799" y="6370368"/>
            <a:ext cx="1125629" cy="365125"/>
          </a:xfrm>
          <a:prstGeom prst="rect">
            <a:avLst/>
          </a:prstGeom>
        </p:spPr>
        <p:txBody>
          <a:bodyPr vert="horz" wrap="square" lIns="91440" tIns="45720" rIns="91440" bIns="45720" numCol="1" anchor="b" anchorCtr="0" compatLnSpc="1">
            <a:prstTxWarp prst="textNoShape">
              <a:avLst/>
            </a:prstTxWarp>
          </a:bodyPr>
          <a:lstStyle>
            <a:lvl1pPr algn="ctr">
              <a:defRPr sz="1200">
                <a:solidFill>
                  <a:srgbClr val="898989"/>
                </a:solidFill>
                <a:latin typeface="+mn-lt"/>
              </a:defRPr>
            </a:lvl1pPr>
          </a:lstStyle>
          <a:p>
            <a:pPr>
              <a:defRPr/>
            </a:pPr>
            <a:fld id="{CFA92AC5-BF84-401D-9188-C2FACE3ADDC9}" type="slidenum">
              <a:rPr lang="fi-FI" smtClean="0"/>
              <a:pPr>
                <a:defRPr/>
              </a:pPr>
              <a:t>‹#›</a:t>
            </a:fld>
            <a:endParaRPr lang="fi-FI"/>
          </a:p>
        </p:txBody>
      </p:sp>
    </p:spTree>
  </p:cSld>
  <p:clrMap bg1="lt1" tx1="dk1" bg2="lt2" tx2="dk2" accent1="accent1" accent2="accent2" accent3="accent3" accent4="accent4" accent5="accent5" accent6="accent6" hlink="hlink" folHlink="folHlink"/>
  <p:sldLayoutIdLst>
    <p:sldLayoutId id="2147483687" r:id="rId1"/>
    <p:sldLayoutId id="2147483711" r:id="rId2"/>
    <p:sldLayoutId id="2147483686" r:id="rId3"/>
    <p:sldLayoutId id="2147483688" r:id="rId4"/>
    <p:sldLayoutId id="2147483761" r:id="rId5"/>
    <p:sldLayoutId id="2147483713" r:id="rId6"/>
    <p:sldLayoutId id="2147483712" r:id="rId7"/>
    <p:sldLayoutId id="2147483689" r:id="rId8"/>
    <p:sldLayoutId id="2147483690" r:id="rId9"/>
    <p:sldLayoutId id="2147483691" r:id="rId10"/>
    <p:sldLayoutId id="2147483692" r:id="rId11"/>
    <p:sldLayoutId id="2147483693" r:id="rId12"/>
  </p:sldLayoutIdLst>
  <p:hf sldNum="0" hdr="0" dt="0"/>
  <p:txStyles>
    <p:titleStyle>
      <a:lvl1pPr algn="l" defTabSz="457200" rtl="0" eaLnBrk="1" fontAlgn="base" hangingPunct="1">
        <a:spcBef>
          <a:spcPct val="0"/>
        </a:spcBef>
        <a:spcAft>
          <a:spcPct val="0"/>
        </a:spcAft>
        <a:defRPr sz="3000" b="0" kern="1200" cap="none">
          <a:solidFill>
            <a:srgbClr val="F01E00"/>
          </a:solidFill>
          <a:latin typeface="+mj-lt"/>
          <a:ea typeface="ＭＳ Ｐゴシック" charset="-128"/>
          <a:cs typeface="ＭＳ Ｐゴシック" charset="-128"/>
        </a:defRPr>
      </a:lvl1pPr>
      <a:lvl2pPr algn="l" defTabSz="457200" rtl="0" eaLnBrk="1" fontAlgn="base" hangingPunct="1">
        <a:spcBef>
          <a:spcPct val="0"/>
        </a:spcBef>
        <a:spcAft>
          <a:spcPct val="0"/>
        </a:spcAft>
        <a:defRPr sz="3000">
          <a:solidFill>
            <a:schemeClr val="tx1"/>
          </a:solidFill>
          <a:latin typeface="Georgia" charset="0"/>
          <a:ea typeface="ＭＳ Ｐゴシック" charset="-128"/>
          <a:cs typeface="ＭＳ Ｐゴシック" charset="-128"/>
        </a:defRPr>
      </a:lvl2pPr>
      <a:lvl3pPr algn="l" defTabSz="457200" rtl="0" eaLnBrk="1" fontAlgn="base" hangingPunct="1">
        <a:spcBef>
          <a:spcPct val="0"/>
        </a:spcBef>
        <a:spcAft>
          <a:spcPct val="0"/>
        </a:spcAft>
        <a:defRPr sz="3000">
          <a:solidFill>
            <a:schemeClr val="tx1"/>
          </a:solidFill>
          <a:latin typeface="Georgia" charset="0"/>
          <a:ea typeface="ＭＳ Ｐゴシック" charset="-128"/>
          <a:cs typeface="ＭＳ Ｐゴシック" charset="-128"/>
        </a:defRPr>
      </a:lvl3pPr>
      <a:lvl4pPr algn="l" defTabSz="457200" rtl="0" eaLnBrk="1" fontAlgn="base" hangingPunct="1">
        <a:spcBef>
          <a:spcPct val="0"/>
        </a:spcBef>
        <a:spcAft>
          <a:spcPct val="0"/>
        </a:spcAft>
        <a:defRPr sz="3000">
          <a:solidFill>
            <a:schemeClr val="tx1"/>
          </a:solidFill>
          <a:latin typeface="Georgia" charset="0"/>
          <a:ea typeface="ＭＳ Ｐゴシック" charset="-128"/>
          <a:cs typeface="ＭＳ Ｐゴシック" charset="-128"/>
        </a:defRPr>
      </a:lvl4pPr>
      <a:lvl5pPr algn="l" defTabSz="457200" rtl="0" eaLnBrk="1" fontAlgn="base" hangingPunct="1">
        <a:spcBef>
          <a:spcPct val="0"/>
        </a:spcBef>
        <a:spcAft>
          <a:spcPct val="0"/>
        </a:spcAft>
        <a:defRPr sz="3000">
          <a:solidFill>
            <a:schemeClr val="tx1"/>
          </a:solidFill>
          <a:latin typeface="Georgia"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defRPr>
      </a:lvl9pPr>
    </p:titleStyle>
    <p:bodyStyle>
      <a:lvl1pPr marL="342900" indent="-342900" algn="l" defTabSz="457200" rtl="0" eaLnBrk="1" fontAlgn="base" hangingPunct="1">
        <a:spcBef>
          <a:spcPct val="20000"/>
        </a:spcBef>
        <a:spcAft>
          <a:spcPct val="0"/>
        </a:spcAft>
        <a:buClr>
          <a:srgbClr val="FF0000"/>
        </a:buClr>
        <a:buSzPct val="100000"/>
        <a:buFont typeface="Arial" panose="020B0604020202020204" pitchFamily="34" charset="0"/>
        <a:buChar char="•"/>
        <a:defRPr sz="2400" kern="1200">
          <a:solidFill>
            <a:schemeClr val="tx1"/>
          </a:solidFill>
          <a:latin typeface="+mn-lt"/>
          <a:ea typeface="ＭＳ Ｐゴシック" charset="-128"/>
          <a:cs typeface="Arial" pitchFamily="34" charset="0"/>
        </a:defRPr>
      </a:lvl1pPr>
      <a:lvl2pPr marL="742950" indent="-285750" algn="l" defTabSz="457200" rtl="0" eaLnBrk="1" fontAlgn="base" hangingPunct="1">
        <a:spcBef>
          <a:spcPct val="20000"/>
        </a:spcBef>
        <a:spcAft>
          <a:spcPct val="0"/>
        </a:spcAft>
        <a:buClrTx/>
        <a:buSzPct val="100000"/>
        <a:buFont typeface="Arial" panose="020B0604020202020204" pitchFamily="34" charset="0"/>
        <a:buChar char="–"/>
        <a:defRPr sz="2000" kern="1200">
          <a:solidFill>
            <a:schemeClr val="tx1"/>
          </a:solidFill>
          <a:latin typeface="+mn-lt"/>
          <a:ea typeface="ＭＳ Ｐゴシック" charset="-128"/>
          <a:cs typeface="Arial" pitchFamily="34" charset="0"/>
        </a:defRPr>
      </a:lvl2pPr>
      <a:lvl3pPr marL="1143000" indent="-228600" algn="l" defTabSz="457200" rtl="0" eaLnBrk="1" fontAlgn="base" hangingPunct="1">
        <a:spcBef>
          <a:spcPct val="20000"/>
        </a:spcBef>
        <a:spcAft>
          <a:spcPct val="0"/>
        </a:spcAft>
        <a:buClrTx/>
        <a:buSzPct val="100000"/>
        <a:buFont typeface="Arial" panose="020B0604020202020204" pitchFamily="34" charset="0"/>
        <a:buChar char="•"/>
        <a:defRPr sz="2000" kern="1200">
          <a:solidFill>
            <a:schemeClr val="tx1"/>
          </a:solidFill>
          <a:latin typeface="+mn-lt"/>
          <a:ea typeface="ＭＳ Ｐゴシック" charset="-128"/>
          <a:cs typeface="Arial" pitchFamily="34" charset="0"/>
        </a:defRPr>
      </a:lvl3pPr>
      <a:lvl4pPr marL="1600200" indent="-228600" algn="l" defTabSz="457200" rtl="0" eaLnBrk="1" fontAlgn="base" hangingPunct="1">
        <a:spcBef>
          <a:spcPct val="20000"/>
        </a:spcBef>
        <a:spcAft>
          <a:spcPct val="0"/>
        </a:spcAft>
        <a:buClrTx/>
        <a:buSzPct val="100000"/>
        <a:buFont typeface="Arial" panose="020B0604020202020204" pitchFamily="34" charset="0"/>
        <a:buChar char="–"/>
        <a:defRPr sz="2000" kern="1200">
          <a:solidFill>
            <a:schemeClr val="tx1"/>
          </a:solidFill>
          <a:latin typeface="+mn-lt"/>
          <a:ea typeface="ＭＳ Ｐゴシック" charset="-128"/>
          <a:cs typeface="Arial" pitchFamily="34" charset="0"/>
        </a:defRPr>
      </a:lvl4pPr>
      <a:lvl5pPr marL="2057400" indent="-228600" algn="l" defTabSz="457200" rtl="0" eaLnBrk="1" fontAlgn="base" hangingPunct="1">
        <a:spcBef>
          <a:spcPct val="20000"/>
        </a:spcBef>
        <a:spcAft>
          <a:spcPct val="0"/>
        </a:spcAft>
        <a:buClrTx/>
        <a:buSzPct val="100000"/>
        <a:buFont typeface="Arial" panose="020B0604020202020204" pitchFamily="34" charset="0"/>
        <a:buChar char="»"/>
        <a:defRPr sz="2000" kern="1200">
          <a:solidFill>
            <a:schemeClr val="tx1"/>
          </a:solidFill>
          <a:latin typeface="+mn-lt"/>
          <a:ea typeface="ＭＳ Ｐゴシック" charset="-128"/>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i-FI"/>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9.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827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a:t>Henkilökohtaisen työsuorituksen arviointiin perustuva järjestelmä (TSA)</a:t>
            </a:r>
          </a:p>
        </p:txBody>
      </p:sp>
      <p:sp>
        <p:nvSpPr>
          <p:cNvPr id="4" name="Alatunnisteen paikkamerkki 3"/>
          <p:cNvSpPr>
            <a:spLocks noGrp="1"/>
          </p:cNvSpPr>
          <p:nvPr>
            <p:ph type="ftr" sz="quarter" idx="3"/>
          </p:nvPr>
        </p:nvSpPr>
        <p:spPr/>
        <p:txBody>
          <a:bodyPr/>
          <a:lstStyle/>
          <a:p>
            <a:pPr>
              <a:defRPr/>
            </a:pPr>
            <a:r>
              <a:rPr lang="fi-FI"/>
              <a:t>Koulutus- ja perehdyttämisaineisto</a:t>
            </a:r>
          </a:p>
        </p:txBody>
      </p:sp>
      <p:sp>
        <p:nvSpPr>
          <p:cNvPr id="7" name="Pyöristetty suorakulmio 6"/>
          <p:cNvSpPr/>
          <p:nvPr/>
        </p:nvSpPr>
        <p:spPr>
          <a:xfrm>
            <a:off x="1016964" y="1950018"/>
            <a:ext cx="1987713" cy="1063862"/>
          </a:xfrm>
          <a:prstGeom prst="roundRect">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1200" b="1">
                <a:solidFill>
                  <a:schemeClr val="tx1"/>
                </a:solidFill>
              </a:rPr>
              <a:t>Arviointikriteerit ja niiden kuvaus</a:t>
            </a:r>
          </a:p>
        </p:txBody>
      </p:sp>
      <p:sp>
        <p:nvSpPr>
          <p:cNvPr id="8" name="Pyöristetty suorakulmio 7"/>
          <p:cNvSpPr/>
          <p:nvPr/>
        </p:nvSpPr>
        <p:spPr>
          <a:xfrm>
            <a:off x="3331248" y="1976138"/>
            <a:ext cx="1987713" cy="1063862"/>
          </a:xfrm>
          <a:prstGeom prst="roundRect">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1200" b="1">
                <a:solidFill>
                  <a:schemeClr val="tx1"/>
                </a:solidFill>
              </a:rPr>
              <a:t>Opettajan/rehtorin oma arvio työsuorituksestaan</a:t>
            </a:r>
          </a:p>
        </p:txBody>
      </p:sp>
      <p:sp>
        <p:nvSpPr>
          <p:cNvPr id="9" name="Pyöristetty suorakulmio 8"/>
          <p:cNvSpPr/>
          <p:nvPr/>
        </p:nvSpPr>
        <p:spPr>
          <a:xfrm>
            <a:off x="5711036" y="1976130"/>
            <a:ext cx="1987713" cy="1063862"/>
          </a:xfrm>
          <a:prstGeom prst="roundRect">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1200" b="1">
                <a:solidFill>
                  <a:schemeClr val="tx1"/>
                </a:solidFill>
              </a:rPr>
              <a:t>Opettajan/rehtorin ja rehtorin/esimiehen yhteinen arviointikeskustelu</a:t>
            </a:r>
          </a:p>
        </p:txBody>
      </p:sp>
      <p:sp>
        <p:nvSpPr>
          <p:cNvPr id="10" name="Pyöristetty suorakulmio 9"/>
          <p:cNvSpPr/>
          <p:nvPr/>
        </p:nvSpPr>
        <p:spPr>
          <a:xfrm>
            <a:off x="8101387" y="1950018"/>
            <a:ext cx="1987713" cy="1063862"/>
          </a:xfrm>
          <a:prstGeom prst="roundRect">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1200" b="1">
                <a:solidFill>
                  <a:schemeClr val="tx1"/>
                </a:solidFill>
              </a:rPr>
              <a:t>Esitysten yhteen-sovittaminen </a:t>
            </a:r>
          </a:p>
        </p:txBody>
      </p:sp>
      <p:sp>
        <p:nvSpPr>
          <p:cNvPr id="11" name="Pyöristetty suorakulmio 10"/>
          <p:cNvSpPr/>
          <p:nvPr/>
        </p:nvSpPr>
        <p:spPr>
          <a:xfrm>
            <a:off x="1016964" y="3426122"/>
            <a:ext cx="1987713" cy="1063862"/>
          </a:xfrm>
          <a:prstGeom prst="roundRect">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1200" b="1">
                <a:solidFill>
                  <a:schemeClr val="tx1"/>
                </a:solidFill>
              </a:rPr>
              <a:t>Rehtorin/</a:t>
            </a:r>
            <a:r>
              <a:rPr lang="fi-FI" sz="1200" b="1" err="1">
                <a:solidFill>
                  <a:schemeClr val="tx1"/>
                </a:solidFill>
              </a:rPr>
              <a:t>esi</a:t>
            </a:r>
            <a:r>
              <a:rPr lang="fi-FI" sz="1200" b="1">
                <a:solidFill>
                  <a:schemeClr val="tx1"/>
                </a:solidFill>
              </a:rPr>
              <a:t>-miehen esitykset henkilökohtaisen lisän saajiksi</a:t>
            </a:r>
          </a:p>
        </p:txBody>
      </p:sp>
      <p:sp>
        <p:nvSpPr>
          <p:cNvPr id="12" name="Pyöristetty suorakulmio 11"/>
          <p:cNvSpPr/>
          <p:nvPr/>
        </p:nvSpPr>
        <p:spPr>
          <a:xfrm>
            <a:off x="3358010" y="3426122"/>
            <a:ext cx="1987713" cy="1063862"/>
          </a:xfrm>
          <a:prstGeom prst="roundRect">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1200" b="1">
                <a:solidFill>
                  <a:schemeClr val="tx1"/>
                </a:solidFill>
              </a:rPr>
              <a:t>Päätökset lisien saajiksi</a:t>
            </a:r>
          </a:p>
        </p:txBody>
      </p:sp>
      <p:sp>
        <p:nvSpPr>
          <p:cNvPr id="13" name="Pyöristetty suorakulmio 12"/>
          <p:cNvSpPr/>
          <p:nvPr/>
        </p:nvSpPr>
        <p:spPr>
          <a:xfrm>
            <a:off x="5711036" y="3426122"/>
            <a:ext cx="1987713" cy="1063862"/>
          </a:xfrm>
          <a:prstGeom prst="roundRect">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1200" b="1">
                <a:solidFill>
                  <a:schemeClr val="tx1"/>
                </a:solidFill>
              </a:rPr>
              <a:t>Perustelut lisän saajille</a:t>
            </a:r>
          </a:p>
        </p:txBody>
      </p:sp>
      <p:sp>
        <p:nvSpPr>
          <p:cNvPr id="14" name="Nuoli oikealle 13"/>
          <p:cNvSpPr/>
          <p:nvPr/>
        </p:nvSpPr>
        <p:spPr>
          <a:xfrm>
            <a:off x="7683377" y="2386139"/>
            <a:ext cx="326571" cy="19594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5" name="Nuoli oikealle 14"/>
          <p:cNvSpPr/>
          <p:nvPr/>
        </p:nvSpPr>
        <p:spPr>
          <a:xfrm>
            <a:off x="5334629" y="2386154"/>
            <a:ext cx="326571" cy="19594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6" name="Nuoli oikealle 15"/>
          <p:cNvSpPr/>
          <p:nvPr/>
        </p:nvSpPr>
        <p:spPr>
          <a:xfrm>
            <a:off x="3003375" y="2420981"/>
            <a:ext cx="326571" cy="19594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7" name="Nuoli oikealle 16"/>
          <p:cNvSpPr/>
          <p:nvPr/>
        </p:nvSpPr>
        <p:spPr>
          <a:xfrm>
            <a:off x="3004677" y="3879667"/>
            <a:ext cx="326571" cy="19594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8" name="Nuoli oikealle 17"/>
          <p:cNvSpPr/>
          <p:nvPr/>
        </p:nvSpPr>
        <p:spPr>
          <a:xfrm>
            <a:off x="5345723" y="3844829"/>
            <a:ext cx="326571" cy="19594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9" name="Nuoli oikealle 18"/>
          <p:cNvSpPr/>
          <p:nvPr/>
        </p:nvSpPr>
        <p:spPr>
          <a:xfrm>
            <a:off x="10071686" y="2394859"/>
            <a:ext cx="326571" cy="19594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21" name="Pyöristetty suorakulmio 20"/>
          <p:cNvSpPr/>
          <p:nvPr/>
        </p:nvSpPr>
        <p:spPr>
          <a:xfrm>
            <a:off x="8110096" y="3416703"/>
            <a:ext cx="1987713" cy="1063862"/>
          </a:xfrm>
          <a:prstGeom prst="roundRect">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1200" b="1">
                <a:solidFill>
                  <a:schemeClr val="tx1"/>
                </a:solidFill>
              </a:rPr>
              <a:t>Tiedottaminen</a:t>
            </a:r>
            <a:endParaRPr lang="fi-FI" sz="1200" b="1">
              <a:solidFill>
                <a:schemeClr val="tx1"/>
              </a:solidFill>
              <a:ea typeface="Verdana"/>
              <a:cs typeface="Verdana"/>
            </a:endParaRPr>
          </a:p>
        </p:txBody>
      </p:sp>
      <p:sp>
        <p:nvSpPr>
          <p:cNvPr id="22" name="Nuoli oikealle 21"/>
          <p:cNvSpPr/>
          <p:nvPr/>
        </p:nvSpPr>
        <p:spPr>
          <a:xfrm>
            <a:off x="7690146" y="3801297"/>
            <a:ext cx="326571" cy="19594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3" name="Tekstiruutu 2"/>
          <p:cNvSpPr txBox="1"/>
          <p:nvPr/>
        </p:nvSpPr>
        <p:spPr>
          <a:xfrm>
            <a:off x="1158240" y="4955177"/>
            <a:ext cx="6165669" cy="461665"/>
          </a:xfrm>
          <a:prstGeom prst="rect">
            <a:avLst/>
          </a:prstGeom>
          <a:noFill/>
        </p:spPr>
        <p:txBody>
          <a:bodyPr wrap="square" rtlCol="0">
            <a:spAutoFit/>
          </a:bodyPr>
          <a:lstStyle/>
          <a:p>
            <a:pPr marL="285750" indent="-285750">
              <a:buClr>
                <a:srgbClr val="FF0000"/>
              </a:buClr>
              <a:buFont typeface="Arial" panose="020B0604020202020204" pitchFamily="34" charset="0"/>
              <a:buChar char="•"/>
            </a:pPr>
            <a:r>
              <a:rPr lang="fi-FI" sz="2400">
                <a:latin typeface="+mn-lt"/>
              </a:rPr>
              <a:t>Arviointi perustuu työsuoritukseen</a:t>
            </a:r>
            <a:endParaRPr lang="fi-FI">
              <a:latin typeface="+mn-lt"/>
            </a:endParaRPr>
          </a:p>
        </p:txBody>
      </p:sp>
    </p:spTree>
    <p:extLst>
      <p:ext uri="{BB962C8B-B14F-4D97-AF65-F5344CB8AC3E}">
        <p14:creationId xmlns:p14="http://schemas.microsoft.com/office/powerpoint/2010/main" val="3555673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a:t>TSA-järjestelmän onnistumisen edellytykset</a:t>
            </a:r>
          </a:p>
        </p:txBody>
      </p:sp>
      <p:sp>
        <p:nvSpPr>
          <p:cNvPr id="3" name="Sisällön paikkamerkki 2"/>
          <p:cNvSpPr>
            <a:spLocks noGrp="1"/>
          </p:cNvSpPr>
          <p:nvPr>
            <p:ph idx="1"/>
          </p:nvPr>
        </p:nvSpPr>
        <p:spPr>
          <a:xfrm>
            <a:off x="609601" y="1271594"/>
            <a:ext cx="10972799" cy="4815170"/>
          </a:xfrm>
        </p:spPr>
        <p:txBody>
          <a:bodyPr/>
          <a:lstStyle/>
          <a:p>
            <a:r>
              <a:rPr lang="fi-FI" dirty="0"/>
              <a:t>Luottamus järjestelmän oikeudenmukaisuuteen ja järjestelmää soveltavien esimiesten osaamiseen</a:t>
            </a:r>
          </a:p>
          <a:p>
            <a:r>
              <a:rPr lang="fi-FI" dirty="0"/>
              <a:t>Järjestelmän tarkoitus ja tavoitteet on sisäistetty</a:t>
            </a:r>
          </a:p>
          <a:p>
            <a:pPr lvl="1"/>
            <a:r>
              <a:rPr lang="fi-FI" dirty="0"/>
              <a:t>Arvioinnin kohteena työsuoritus</a:t>
            </a:r>
          </a:p>
          <a:p>
            <a:r>
              <a:rPr lang="fi-FI" dirty="0"/>
              <a:t>Esimiehet huolehtivat siitä, että järjestelmän tarkoitus, tavoitteet ja arviointikriteerit avataan työyhteisössä ennen </a:t>
            </a:r>
            <a:r>
              <a:rPr lang="fi-FI" dirty="0" smtClean="0"/>
              <a:t>arviointi-keskusteluja</a:t>
            </a:r>
            <a:endParaRPr lang="fi-FI" dirty="0"/>
          </a:p>
          <a:p>
            <a:pPr lvl="1"/>
            <a:r>
              <a:rPr lang="fi-FI" dirty="0"/>
              <a:t>Kattava koulutus ja perehdytys</a:t>
            </a:r>
          </a:p>
          <a:p>
            <a:r>
              <a:rPr lang="fi-FI" dirty="0"/>
              <a:t>Yhdenvertaisuudesta huolehtiminen</a:t>
            </a:r>
          </a:p>
          <a:p>
            <a:pPr lvl="1"/>
            <a:r>
              <a:rPr lang="fi-FI" dirty="0"/>
              <a:t>Arviointi tehdään sovittujen kriteerien pohjalta ja kaikkien vakinaisten viranhaltijoiden työsuoritus (myös virkavapaalla olevat) on arvioinnin kohteena</a:t>
            </a:r>
          </a:p>
          <a:p>
            <a:pPr lvl="1"/>
            <a:endParaRPr lang="fi-FI" dirty="0"/>
          </a:p>
          <a:p>
            <a:endParaRPr lang="fi-FI" dirty="0"/>
          </a:p>
        </p:txBody>
      </p:sp>
      <p:sp>
        <p:nvSpPr>
          <p:cNvPr id="4" name="Alatunnisteen paikkamerkki 3"/>
          <p:cNvSpPr>
            <a:spLocks noGrp="1"/>
          </p:cNvSpPr>
          <p:nvPr>
            <p:ph type="ftr" sz="quarter" idx="3"/>
          </p:nvPr>
        </p:nvSpPr>
        <p:spPr/>
        <p:txBody>
          <a:bodyPr/>
          <a:lstStyle/>
          <a:p>
            <a:pPr>
              <a:defRPr/>
            </a:pPr>
            <a:r>
              <a:rPr lang="fi-FI"/>
              <a:t>Koulutus- ja perehdyttämisaineisto</a:t>
            </a:r>
          </a:p>
        </p:txBody>
      </p:sp>
    </p:spTree>
    <p:extLst>
      <p:ext uri="{BB962C8B-B14F-4D97-AF65-F5344CB8AC3E}">
        <p14:creationId xmlns:p14="http://schemas.microsoft.com/office/powerpoint/2010/main" val="848936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609601" y="742951"/>
            <a:ext cx="10972799" cy="5114923"/>
          </a:xfrm>
        </p:spPr>
        <p:txBody>
          <a:bodyPr/>
          <a:lstStyle/>
          <a:p>
            <a:r>
              <a:rPr lang="fi-FI"/>
              <a:t>Arviointi eri kouluilla on mahdollisimman yhteismitallista valittujen kriteereiden pohjalta </a:t>
            </a:r>
          </a:p>
          <a:p>
            <a:pPr lvl="1"/>
            <a:r>
              <a:rPr lang="fi-FI"/>
              <a:t>Arviointien yhteensovittaminen (koulu, eri koulut, kaupunki)</a:t>
            </a:r>
          </a:p>
          <a:p>
            <a:r>
              <a:rPr lang="fi-FI"/>
              <a:t>Läpinäkyvyys ja tiedotus on varmistettu</a:t>
            </a:r>
          </a:p>
          <a:p>
            <a:pPr lvl="1"/>
            <a:r>
              <a:rPr lang="fi-FI">
                <a:ea typeface="ＭＳ Ｐゴシック"/>
                <a:cs typeface="Arial"/>
              </a:rPr>
              <a:t>Päätökset henkilökohtaisista lisistä ovat julkisia</a:t>
            </a:r>
          </a:p>
          <a:p>
            <a:pPr lvl="1"/>
            <a:r>
              <a:rPr lang="fi-FI">
                <a:ea typeface="ＭＳ Ｐゴシック"/>
                <a:cs typeface="Arial"/>
              </a:rPr>
              <a:t>Lisän saaneilla on oikeus saada päätöksen perustelut</a:t>
            </a:r>
          </a:p>
          <a:p>
            <a:r>
              <a:rPr lang="fi-FI">
                <a:ea typeface="ＭＳ Ｐゴシック"/>
                <a:cs typeface="Arial"/>
              </a:rPr>
              <a:t>Arvioinnilla on jatkuvuutta eli arviointikeskustelut käydään vuosittain ja arvioitavilla on tosiasiallinen mahdollisuus saada henkilökohtaista lisää työsuorituksen arvioinnin perusteella</a:t>
            </a:r>
            <a:endParaRPr lang="fi-FI"/>
          </a:p>
        </p:txBody>
      </p:sp>
      <p:sp>
        <p:nvSpPr>
          <p:cNvPr id="4" name="Alatunnisteen paikkamerkki 3"/>
          <p:cNvSpPr>
            <a:spLocks noGrp="1"/>
          </p:cNvSpPr>
          <p:nvPr>
            <p:ph type="ftr" sz="quarter" idx="3"/>
          </p:nvPr>
        </p:nvSpPr>
        <p:spPr/>
        <p:txBody>
          <a:bodyPr/>
          <a:lstStyle/>
          <a:p>
            <a:pPr>
              <a:defRPr/>
            </a:pPr>
            <a:r>
              <a:rPr lang="fi-FI"/>
              <a:t>Koulutus- ja perehdyttämisaineisto</a:t>
            </a:r>
          </a:p>
        </p:txBody>
      </p:sp>
    </p:spTree>
    <p:extLst>
      <p:ext uri="{BB962C8B-B14F-4D97-AF65-F5344CB8AC3E}">
        <p14:creationId xmlns:p14="http://schemas.microsoft.com/office/powerpoint/2010/main" val="1869683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a:t>Arviointia ohjaavat kriteerit</a:t>
            </a:r>
          </a:p>
        </p:txBody>
      </p:sp>
      <p:sp>
        <p:nvSpPr>
          <p:cNvPr id="3" name="Sisällön paikkamerkki 2"/>
          <p:cNvSpPr>
            <a:spLocks noGrp="1"/>
          </p:cNvSpPr>
          <p:nvPr>
            <p:ph idx="1"/>
          </p:nvPr>
        </p:nvSpPr>
        <p:spPr>
          <a:xfrm>
            <a:off x="609601" y="1424838"/>
            <a:ext cx="10972799" cy="4737968"/>
          </a:xfrm>
        </p:spPr>
        <p:txBody>
          <a:bodyPr/>
          <a:lstStyle/>
          <a:p>
            <a:r>
              <a:rPr lang="fi-FI" dirty="0"/>
              <a:t>Yhteistyö- ja vuorovaikutustaidot</a:t>
            </a:r>
          </a:p>
          <a:p>
            <a:r>
              <a:rPr lang="fi-FI" dirty="0"/>
              <a:t>Monipuolinen ammatinhallinta</a:t>
            </a:r>
          </a:p>
          <a:p>
            <a:r>
              <a:rPr lang="fi-FI" dirty="0"/>
              <a:t>Kyvykkyys ja oma-aloitteisuus</a:t>
            </a:r>
          </a:p>
          <a:p>
            <a:endParaRPr lang="fi-FI" dirty="0"/>
          </a:p>
          <a:p>
            <a:r>
              <a:rPr lang="fi-FI" dirty="0"/>
              <a:t>Arvioinnin tasot:</a:t>
            </a:r>
          </a:p>
          <a:p>
            <a:endParaRPr lang="fi-FI" dirty="0"/>
          </a:p>
          <a:p>
            <a:endParaRPr lang="fi-FI" dirty="0"/>
          </a:p>
          <a:p>
            <a:r>
              <a:rPr lang="fi-FI" i="1" dirty="0" smtClean="0"/>
              <a:t>Kehitettävää</a:t>
            </a:r>
            <a:r>
              <a:rPr lang="fi-FI" dirty="0" smtClean="0"/>
              <a:t> </a:t>
            </a:r>
            <a:r>
              <a:rPr lang="fi-FI" dirty="0"/>
              <a:t>on yksi neljästä tasosta. Se tarkoittaa, että </a:t>
            </a:r>
            <a:r>
              <a:rPr lang="fi-FI" dirty="0" smtClean="0"/>
              <a:t>arvioitava ei </a:t>
            </a:r>
            <a:r>
              <a:rPr lang="fi-FI" dirty="0"/>
              <a:t>sen yksittäisen kriteerin kohdalla saavuta vielä kokonaan perustasoa</a:t>
            </a:r>
            <a:r>
              <a:rPr lang="fi-FI" dirty="0" smtClean="0"/>
              <a:t>.</a:t>
            </a:r>
            <a:r>
              <a:rPr lang="fi-FI" dirty="0"/>
              <a:t> </a:t>
            </a:r>
          </a:p>
          <a:p>
            <a:r>
              <a:rPr lang="fi-FI" dirty="0" smtClean="0"/>
              <a:t>Arvioinnissa </a:t>
            </a:r>
            <a:r>
              <a:rPr lang="fi-FI" dirty="0"/>
              <a:t>painotetaan yhteistyö- ja vuorovaikutustaitoja</a:t>
            </a:r>
          </a:p>
          <a:p>
            <a:endParaRPr lang="fi-FI" dirty="0"/>
          </a:p>
        </p:txBody>
      </p:sp>
      <p:sp>
        <p:nvSpPr>
          <p:cNvPr id="4" name="Alatunnisteen paikkamerkki 3"/>
          <p:cNvSpPr>
            <a:spLocks noGrp="1"/>
          </p:cNvSpPr>
          <p:nvPr>
            <p:ph type="ftr" sz="quarter" idx="3"/>
          </p:nvPr>
        </p:nvSpPr>
        <p:spPr/>
        <p:txBody>
          <a:bodyPr/>
          <a:lstStyle/>
          <a:p>
            <a:pPr>
              <a:defRPr/>
            </a:pPr>
            <a:r>
              <a:rPr lang="fi-FI"/>
              <a:t>Koulutus- ja perehdyttämisaineisto</a:t>
            </a:r>
          </a:p>
        </p:txBody>
      </p:sp>
      <p:graphicFrame>
        <p:nvGraphicFramePr>
          <p:cNvPr id="6" name="Taulukko 5"/>
          <p:cNvGraphicFramePr>
            <a:graphicFrameLocks noGrp="1"/>
          </p:cNvGraphicFramePr>
          <p:nvPr>
            <p:extLst>
              <p:ext uri="{D42A27DB-BD31-4B8C-83A1-F6EECF244321}">
                <p14:modId xmlns:p14="http://schemas.microsoft.com/office/powerpoint/2010/main" val="3154796489"/>
              </p:ext>
            </p:extLst>
          </p:nvPr>
        </p:nvGraphicFramePr>
        <p:xfrm>
          <a:off x="1021804" y="3837334"/>
          <a:ext cx="10212252" cy="370840"/>
        </p:xfrm>
        <a:graphic>
          <a:graphicData uri="http://schemas.openxmlformats.org/drawingml/2006/table">
            <a:tbl>
              <a:tblPr firstRow="1" bandRow="1">
                <a:tableStyleId>{5940675A-B579-460E-94D1-54222C63F5DA}</a:tableStyleId>
              </a:tblPr>
              <a:tblGrid>
                <a:gridCol w="2553063">
                  <a:extLst>
                    <a:ext uri="{9D8B030D-6E8A-4147-A177-3AD203B41FA5}">
                      <a16:colId xmlns:a16="http://schemas.microsoft.com/office/drawing/2014/main" val="720568307"/>
                    </a:ext>
                  </a:extLst>
                </a:gridCol>
                <a:gridCol w="2553063">
                  <a:extLst>
                    <a:ext uri="{9D8B030D-6E8A-4147-A177-3AD203B41FA5}">
                      <a16:colId xmlns:a16="http://schemas.microsoft.com/office/drawing/2014/main" val="27322135"/>
                    </a:ext>
                  </a:extLst>
                </a:gridCol>
                <a:gridCol w="2553063">
                  <a:extLst>
                    <a:ext uri="{9D8B030D-6E8A-4147-A177-3AD203B41FA5}">
                      <a16:colId xmlns:a16="http://schemas.microsoft.com/office/drawing/2014/main" val="22504628"/>
                    </a:ext>
                  </a:extLst>
                </a:gridCol>
                <a:gridCol w="2553063">
                  <a:extLst>
                    <a:ext uri="{9D8B030D-6E8A-4147-A177-3AD203B41FA5}">
                      <a16:colId xmlns:a16="http://schemas.microsoft.com/office/drawing/2014/main" val="2971190300"/>
                    </a:ext>
                  </a:extLst>
                </a:gridCol>
              </a:tblGrid>
              <a:tr h="370840">
                <a:tc>
                  <a:txBody>
                    <a:bodyPr/>
                    <a:lstStyle/>
                    <a:p>
                      <a:pPr algn="ctr"/>
                      <a:r>
                        <a:rPr lang="fi-FI" b="1">
                          <a:ln>
                            <a:noFill/>
                          </a:ln>
                        </a:rPr>
                        <a:t>Kehitettävää</a:t>
                      </a:r>
                      <a:endParaRPr lang="fi-FI" b="1">
                        <a:ln>
                          <a:noFill/>
                        </a:ln>
                        <a:solidFill>
                          <a:schemeClr val="tx1"/>
                        </a:solidFill>
                      </a:endParaRPr>
                    </a:p>
                  </a:txBody>
                  <a:tcPr/>
                </a:tc>
                <a:tc>
                  <a:txBody>
                    <a:bodyPr/>
                    <a:lstStyle/>
                    <a:p>
                      <a:pPr algn="ctr"/>
                      <a:r>
                        <a:rPr lang="fi-FI" b="1">
                          <a:ln>
                            <a:noFill/>
                          </a:ln>
                        </a:rPr>
                        <a:t>Perustaso</a:t>
                      </a:r>
                      <a:endParaRPr lang="fi-FI" b="1">
                        <a:ln>
                          <a:noFill/>
                        </a:ln>
                        <a:solidFill>
                          <a:schemeClr val="tx1"/>
                        </a:solidFill>
                      </a:endParaRPr>
                    </a:p>
                  </a:txBody>
                  <a:tcPr/>
                </a:tc>
                <a:tc>
                  <a:txBody>
                    <a:bodyPr/>
                    <a:lstStyle/>
                    <a:p>
                      <a:pPr algn="ctr"/>
                      <a:r>
                        <a:rPr lang="fi-FI" b="1">
                          <a:ln>
                            <a:noFill/>
                          </a:ln>
                        </a:rPr>
                        <a:t>Hyvä</a:t>
                      </a:r>
                      <a:endParaRPr lang="fi-FI" b="1">
                        <a:ln>
                          <a:noFill/>
                        </a:ln>
                        <a:solidFill>
                          <a:schemeClr val="tx1"/>
                        </a:solidFill>
                      </a:endParaRPr>
                    </a:p>
                  </a:txBody>
                  <a:tcPr/>
                </a:tc>
                <a:tc>
                  <a:txBody>
                    <a:bodyPr/>
                    <a:lstStyle/>
                    <a:p>
                      <a:pPr algn="ctr"/>
                      <a:r>
                        <a:rPr lang="fi-FI" b="1">
                          <a:ln>
                            <a:noFill/>
                          </a:ln>
                        </a:rPr>
                        <a:t>Erittäin hyvä</a:t>
                      </a:r>
                      <a:endParaRPr lang="fi-FI" b="1">
                        <a:ln>
                          <a:noFill/>
                        </a:ln>
                        <a:solidFill>
                          <a:schemeClr val="tx1"/>
                        </a:solidFill>
                      </a:endParaRPr>
                    </a:p>
                  </a:txBody>
                  <a:tcPr/>
                </a:tc>
                <a:extLst>
                  <a:ext uri="{0D108BD9-81ED-4DB2-BD59-A6C34878D82A}">
                    <a16:rowId xmlns:a16="http://schemas.microsoft.com/office/drawing/2014/main" val="1489982410"/>
                  </a:ext>
                </a:extLst>
              </a:tr>
            </a:tbl>
          </a:graphicData>
        </a:graphic>
      </p:graphicFrame>
    </p:spTree>
    <p:extLst>
      <p:ext uri="{BB962C8B-B14F-4D97-AF65-F5344CB8AC3E}">
        <p14:creationId xmlns:p14="http://schemas.microsoft.com/office/powerpoint/2010/main" val="22015168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77620FE-ACE8-4E5A-9661-FABB3AF4BE0B}"/>
              </a:ext>
            </a:extLst>
          </p:cNvPr>
          <p:cNvSpPr>
            <a:spLocks noGrp="1"/>
          </p:cNvSpPr>
          <p:nvPr>
            <p:ph type="title"/>
          </p:nvPr>
        </p:nvSpPr>
        <p:spPr>
          <a:xfrm>
            <a:off x="609601" y="188141"/>
            <a:ext cx="10972799" cy="726259"/>
          </a:xfrm>
        </p:spPr>
        <p:txBody>
          <a:bodyPr/>
          <a:lstStyle/>
          <a:p>
            <a:pPr algn="ctr"/>
            <a:r>
              <a:rPr lang="fi-FI" sz="2400"/>
              <a:t>Yhteistyö- ja vuorovaikutustaidot</a:t>
            </a:r>
          </a:p>
        </p:txBody>
      </p:sp>
      <p:sp>
        <p:nvSpPr>
          <p:cNvPr id="4" name="Alatunnisteen paikkamerkki 3">
            <a:extLst>
              <a:ext uri="{FF2B5EF4-FFF2-40B4-BE49-F238E27FC236}">
                <a16:creationId xmlns:a16="http://schemas.microsoft.com/office/drawing/2014/main" id="{3BD3E7F8-9C39-45AE-B778-E5596302D99B}"/>
              </a:ext>
            </a:extLst>
          </p:cNvPr>
          <p:cNvSpPr>
            <a:spLocks noGrp="1"/>
          </p:cNvSpPr>
          <p:nvPr>
            <p:ph type="ftr" sz="quarter" idx="3"/>
          </p:nvPr>
        </p:nvSpPr>
        <p:spPr>
          <a:xfrm>
            <a:off x="3873862" y="6373391"/>
            <a:ext cx="3860800" cy="365125"/>
          </a:xfrm>
        </p:spPr>
        <p:txBody>
          <a:bodyPr/>
          <a:lstStyle/>
          <a:p>
            <a:pPr>
              <a:defRPr/>
            </a:pPr>
            <a:r>
              <a:rPr lang="fi-FI"/>
              <a:t>Perusopetus ja lukiokoulutus</a:t>
            </a:r>
          </a:p>
        </p:txBody>
      </p:sp>
      <p:sp>
        <p:nvSpPr>
          <p:cNvPr id="5" name="Tekstiruutu 4"/>
          <p:cNvSpPr txBox="1"/>
          <p:nvPr/>
        </p:nvSpPr>
        <p:spPr>
          <a:xfrm>
            <a:off x="510748" y="1026649"/>
            <a:ext cx="11071652" cy="1200329"/>
          </a:xfrm>
          <a:prstGeom prst="rect">
            <a:avLst/>
          </a:prstGeom>
          <a:noFill/>
        </p:spPr>
        <p:txBody>
          <a:bodyPr wrap="square" rtlCol="0" anchor="t">
            <a:spAutoFit/>
          </a:bodyPr>
          <a:lstStyle/>
          <a:p>
            <a:pPr algn="just"/>
            <a:r>
              <a:rPr lang="fi-FI" sz="1200" dirty="0">
                <a:latin typeface="+mn-lt"/>
                <a:ea typeface="ＭＳ Ｐゴシック"/>
              </a:rPr>
              <a:t>Yhteistyötaitoa arvioidaan sen perusteella, miten </a:t>
            </a:r>
            <a:r>
              <a:rPr lang="fi-FI" sz="1200" dirty="0" smtClean="0">
                <a:latin typeface="+mn-lt"/>
                <a:ea typeface="ＭＳ Ｐゴシック"/>
              </a:rPr>
              <a:t>opettaja </a:t>
            </a:r>
            <a:r>
              <a:rPr lang="fi-FI" sz="1200" dirty="0">
                <a:latin typeface="+mn-lt"/>
                <a:ea typeface="ＭＳ Ｐゴシック"/>
              </a:rPr>
              <a:t>toimii oppilaiden ja opiskelijoiden, huoltajien ja tukiverkostojen kanssa sekä työyhteisön jäsenenä. Samoin tarkastellaan sitä, miten </a:t>
            </a:r>
            <a:r>
              <a:rPr lang="fi-FI" sz="1200" dirty="0" smtClean="0">
                <a:latin typeface="+mn-lt"/>
                <a:ea typeface="ＭＳ Ｐゴシック"/>
              </a:rPr>
              <a:t>opettaja </a:t>
            </a:r>
            <a:r>
              <a:rPr lang="fi-FI" sz="1200" dirty="0">
                <a:latin typeface="+mn-lt"/>
                <a:ea typeface="ＭＳ Ｐゴシック"/>
              </a:rPr>
              <a:t>osoittaa työyhteisössään taitoa, osaamista ja halua hyvän työilmapiirin ylläpitämiseen. Hyvän työilmapiirin ylläpitäminen tarkoittaa esimerkiksi työyhteisön muiden jäsenten huomioon ottamista, yhdessä sovittujen asioiden arvostamista, koulun käytänteiden mukaisesti toimimista, sitoutumista sekä vastuun kantamista yhteisistä asioista. Yhteistyö- ja vuorovaikutustaitoja arvioidaan myös sen perusteella, miten </a:t>
            </a:r>
            <a:r>
              <a:rPr lang="fi-FI" sz="1200" dirty="0" smtClean="0">
                <a:latin typeface="+mn-lt"/>
                <a:ea typeface="ＭＳ Ｐゴシック"/>
              </a:rPr>
              <a:t>opettaja </a:t>
            </a:r>
            <a:r>
              <a:rPr lang="fi-FI" sz="1200" dirty="0">
                <a:latin typeface="+mn-lt"/>
                <a:ea typeface="ＭＳ Ｐゴシック"/>
              </a:rPr>
              <a:t>toimii erilaisissa vuorovaikutustilanteissa ja tukee toiminnallaan työyhteisöä ja esimiestyötä. </a:t>
            </a:r>
            <a:endParaRPr lang="en-US" dirty="0">
              <a:ea typeface="ＭＳ Ｐゴシック"/>
            </a:endParaRPr>
          </a:p>
        </p:txBody>
      </p:sp>
      <p:graphicFrame>
        <p:nvGraphicFramePr>
          <p:cNvPr id="6" name="Taulukko 5"/>
          <p:cNvGraphicFramePr>
            <a:graphicFrameLocks noGrp="1"/>
          </p:cNvGraphicFramePr>
          <p:nvPr>
            <p:extLst/>
          </p:nvPr>
        </p:nvGraphicFramePr>
        <p:xfrm>
          <a:off x="609600" y="2399745"/>
          <a:ext cx="10972786" cy="3108960"/>
        </p:xfrm>
        <a:graphic>
          <a:graphicData uri="http://schemas.openxmlformats.org/drawingml/2006/table">
            <a:tbl>
              <a:tblPr firstRow="1" bandRow="1">
                <a:tableStyleId>{E8B1032C-EA38-4F05-BA0D-38AFFFC7BED3}</a:tableStyleId>
              </a:tblPr>
              <a:tblGrid>
                <a:gridCol w="1469568">
                  <a:extLst>
                    <a:ext uri="{9D8B030D-6E8A-4147-A177-3AD203B41FA5}">
                      <a16:colId xmlns:a16="http://schemas.microsoft.com/office/drawing/2014/main" val="1522760901"/>
                    </a:ext>
                  </a:extLst>
                </a:gridCol>
                <a:gridCol w="1052285">
                  <a:extLst>
                    <a:ext uri="{9D8B030D-6E8A-4147-A177-3AD203B41FA5}">
                      <a16:colId xmlns:a16="http://schemas.microsoft.com/office/drawing/2014/main" val="1242835589"/>
                    </a:ext>
                  </a:extLst>
                </a:gridCol>
                <a:gridCol w="2679745">
                  <a:extLst>
                    <a:ext uri="{9D8B030D-6E8A-4147-A177-3AD203B41FA5}">
                      <a16:colId xmlns:a16="http://schemas.microsoft.com/office/drawing/2014/main" val="195028394"/>
                    </a:ext>
                  </a:extLst>
                </a:gridCol>
                <a:gridCol w="2801832">
                  <a:extLst>
                    <a:ext uri="{9D8B030D-6E8A-4147-A177-3AD203B41FA5}">
                      <a16:colId xmlns:a16="http://schemas.microsoft.com/office/drawing/2014/main" val="2262868521"/>
                    </a:ext>
                  </a:extLst>
                </a:gridCol>
                <a:gridCol w="2969356">
                  <a:extLst>
                    <a:ext uri="{9D8B030D-6E8A-4147-A177-3AD203B41FA5}">
                      <a16:colId xmlns:a16="http://schemas.microsoft.com/office/drawing/2014/main" val="1750688758"/>
                    </a:ext>
                  </a:extLst>
                </a:gridCol>
              </a:tblGrid>
              <a:tr h="370840">
                <a:tc>
                  <a:txBody>
                    <a:bodyPr/>
                    <a:lstStyle/>
                    <a:p>
                      <a:endParaRPr lang="fi-FI" sz="1200">
                        <a:ln>
                          <a:noFill/>
                        </a:ln>
                      </a:endParaRPr>
                    </a:p>
                  </a:txBody>
                  <a:tcPr/>
                </a:tc>
                <a:tc>
                  <a:txBody>
                    <a:bodyPr/>
                    <a:lstStyle/>
                    <a:p>
                      <a:pPr algn="ctr"/>
                      <a:r>
                        <a:rPr lang="fi-FI" sz="1200" err="1"/>
                        <a:t>Kehitet-tävää</a:t>
                      </a:r>
                      <a:endParaRPr lang="fi-FI" sz="1200" err="1">
                        <a:ln>
                          <a:noFill/>
                        </a:ln>
                      </a:endParaRPr>
                    </a:p>
                  </a:txBody>
                  <a:tcPr/>
                </a:tc>
                <a:tc>
                  <a:txBody>
                    <a:bodyPr/>
                    <a:lstStyle/>
                    <a:p>
                      <a:pPr algn="ctr"/>
                      <a:r>
                        <a:rPr lang="fi-FI" sz="1200">
                          <a:ln>
                            <a:noFill/>
                          </a:ln>
                        </a:rPr>
                        <a:t>Perustaso</a:t>
                      </a:r>
                    </a:p>
                  </a:txBody>
                  <a:tcPr/>
                </a:tc>
                <a:tc>
                  <a:txBody>
                    <a:bodyPr/>
                    <a:lstStyle/>
                    <a:p>
                      <a:pPr algn="ctr"/>
                      <a:r>
                        <a:rPr lang="fi-FI" sz="1200">
                          <a:ln>
                            <a:noFill/>
                          </a:ln>
                        </a:rPr>
                        <a:t>Hyvä</a:t>
                      </a:r>
                    </a:p>
                  </a:txBody>
                  <a:tcPr/>
                </a:tc>
                <a:tc>
                  <a:txBody>
                    <a:bodyPr/>
                    <a:lstStyle/>
                    <a:p>
                      <a:pPr algn="ctr"/>
                      <a:r>
                        <a:rPr lang="fi-FI" sz="1200">
                          <a:ln>
                            <a:noFill/>
                          </a:ln>
                        </a:rPr>
                        <a:t>Erittäin hyvä</a:t>
                      </a:r>
                    </a:p>
                  </a:txBody>
                  <a:tcPr/>
                </a:tc>
                <a:extLst>
                  <a:ext uri="{0D108BD9-81ED-4DB2-BD59-A6C34878D82A}">
                    <a16:rowId xmlns:a16="http://schemas.microsoft.com/office/drawing/2014/main" val="1296375705"/>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i-FI" sz="1200" kern="1200">
                          <a:ln>
                            <a:noFill/>
                          </a:ln>
                          <a:effectLst/>
                        </a:rPr>
                        <a:t>Suhteessa oppilaisiin ja opiskelijoihin </a:t>
                      </a:r>
                      <a:endParaRPr lang="fi-FI" sz="1200">
                        <a:ln>
                          <a:noFill/>
                        </a:ln>
                        <a:effectLst/>
                      </a:endParaRPr>
                    </a:p>
                    <a:p>
                      <a:endParaRPr lang="fi-FI" sz="1200">
                        <a:ln>
                          <a:noFill/>
                        </a:ln>
                      </a:endParaRPr>
                    </a:p>
                  </a:txBody>
                  <a:tcPr/>
                </a:tc>
                <a:tc>
                  <a:txBody>
                    <a:bodyPr/>
                    <a:lstStyle/>
                    <a:p>
                      <a:endParaRPr lang="fi-FI" sz="1200">
                        <a:ln>
                          <a:noFill/>
                        </a:ln>
                      </a:endParaRPr>
                    </a:p>
                  </a:txBody>
                  <a:tcPr/>
                </a:tc>
                <a:tc>
                  <a:txBody>
                    <a:bodyPr/>
                    <a:lstStyle/>
                    <a:p>
                      <a:r>
                        <a:rPr lang="fi-FI" sz="1200">
                          <a:ln>
                            <a:noFill/>
                          </a:ln>
                        </a:rPr>
                        <a:t>Tukee vuorovaikutuksellaan</a:t>
                      </a:r>
                      <a:r>
                        <a:rPr lang="fi-FI" sz="1200" baseline="0">
                          <a:ln>
                            <a:noFill/>
                          </a:ln>
                        </a:rPr>
                        <a:t> oppilaiden ja opiskelijoiden oppimista sekä kasvua ja kehittymistä.</a:t>
                      </a:r>
                      <a:endParaRPr lang="fi-FI" sz="1200">
                        <a:ln>
                          <a:noFill/>
                        </a:ln>
                      </a:endParaRPr>
                    </a:p>
                  </a:txBody>
                  <a:tcPr/>
                </a:tc>
                <a:tc>
                  <a:txBody>
                    <a:bodyPr/>
                    <a:lstStyle/>
                    <a:p>
                      <a:r>
                        <a:rPr lang="fi-FI" sz="1200">
                          <a:ln>
                            <a:noFill/>
                          </a:ln>
                        </a:rPr>
                        <a:t>Toimii rakentavasti</a:t>
                      </a:r>
                      <a:r>
                        <a:rPr lang="fi-FI" sz="1200" baseline="0">
                          <a:ln>
                            <a:noFill/>
                          </a:ln>
                        </a:rPr>
                        <a:t> ja ratkaisukeskeisesti haastavissa vuorovaikutustilanteissa.</a:t>
                      </a:r>
                      <a:endParaRPr lang="fi-FI" sz="1200">
                        <a:ln>
                          <a:noFill/>
                        </a:ln>
                      </a:endParaRPr>
                    </a:p>
                  </a:txBody>
                  <a:tcPr/>
                </a:tc>
                <a:tc>
                  <a:txBody>
                    <a:bodyPr/>
                    <a:lstStyle/>
                    <a:p>
                      <a:r>
                        <a:rPr lang="fi-FI" sz="1200">
                          <a:ln>
                            <a:noFill/>
                          </a:ln>
                        </a:rPr>
                        <a:t>Kehittää ja edistää toimintamalleja, jotka tukevat kollegoita</a:t>
                      </a:r>
                      <a:r>
                        <a:rPr lang="fi-FI" sz="1200" baseline="0">
                          <a:ln>
                            <a:noFill/>
                          </a:ln>
                        </a:rPr>
                        <a:t> ja työyhteisöä vuorovaikutustilanteissa.</a:t>
                      </a:r>
                      <a:endParaRPr lang="fi-FI" sz="1200">
                        <a:ln>
                          <a:noFill/>
                        </a:ln>
                      </a:endParaRPr>
                    </a:p>
                  </a:txBody>
                  <a:tcPr/>
                </a:tc>
                <a:extLst>
                  <a:ext uri="{0D108BD9-81ED-4DB2-BD59-A6C34878D82A}">
                    <a16:rowId xmlns:a16="http://schemas.microsoft.com/office/drawing/2014/main" val="2256431097"/>
                  </a:ext>
                </a:extLst>
              </a:tr>
              <a:tr h="370840">
                <a:tc>
                  <a:txBody>
                    <a:bodyPr/>
                    <a:lstStyle/>
                    <a:p>
                      <a:r>
                        <a:rPr lang="fi-FI" sz="1200">
                          <a:ln>
                            <a:noFill/>
                          </a:ln>
                        </a:rPr>
                        <a:t>Suhteessa huoltajiin</a:t>
                      </a:r>
                      <a:r>
                        <a:rPr lang="fi-FI" sz="1200" baseline="0">
                          <a:ln>
                            <a:noFill/>
                          </a:ln>
                        </a:rPr>
                        <a:t> ja tukiverkostoihin</a:t>
                      </a:r>
                      <a:endParaRPr lang="fi-FI" sz="1200">
                        <a:ln>
                          <a:noFill/>
                        </a:ln>
                      </a:endParaRPr>
                    </a:p>
                  </a:txBody>
                  <a:tcPr/>
                </a:tc>
                <a:tc>
                  <a:txBody>
                    <a:bodyPr/>
                    <a:lstStyle/>
                    <a:p>
                      <a:endParaRPr lang="fi-FI" sz="1200">
                        <a:ln>
                          <a:noFill/>
                        </a:ln>
                      </a:endParaRPr>
                    </a:p>
                  </a:txBody>
                  <a:tcPr/>
                </a:tc>
                <a:tc>
                  <a:txBody>
                    <a:bodyPr/>
                    <a:lstStyle/>
                    <a:p>
                      <a:r>
                        <a:rPr lang="fi-FI" sz="1200">
                          <a:ln>
                            <a:noFill/>
                          </a:ln>
                        </a:rPr>
                        <a:t>Huolehtii yhteistyöstä</a:t>
                      </a:r>
                      <a:r>
                        <a:rPr lang="fi-FI" sz="1200" baseline="0">
                          <a:ln>
                            <a:noFill/>
                          </a:ln>
                        </a:rPr>
                        <a:t> kodin ja koulun välillä opetussuunnitelman ja koulun toimintatapojen mukaisesti.</a:t>
                      </a:r>
                      <a:endParaRPr lang="fi-FI" sz="1200">
                        <a:ln>
                          <a:noFill/>
                        </a:ln>
                      </a:endParaRPr>
                    </a:p>
                  </a:txBody>
                  <a:tcPr/>
                </a:tc>
                <a:tc>
                  <a:txBody>
                    <a:bodyPr/>
                    <a:lstStyle/>
                    <a:p>
                      <a:r>
                        <a:rPr lang="fi-FI" sz="1200">
                          <a:ln>
                            <a:noFill/>
                          </a:ln>
                        </a:rPr>
                        <a:t>Toimii myönteisesti ja ratkaisukeskeisesti</a:t>
                      </a:r>
                      <a:r>
                        <a:rPr lang="fi-FI" sz="1200" baseline="0">
                          <a:ln>
                            <a:noFill/>
                          </a:ln>
                        </a:rPr>
                        <a:t> haastavissa yhteistyötilanteissa.</a:t>
                      </a:r>
                      <a:endParaRPr lang="fi-FI" sz="1200">
                        <a:ln>
                          <a:noFill/>
                        </a:ln>
                      </a:endParaRPr>
                    </a:p>
                  </a:txBody>
                  <a:tcPr/>
                </a:tc>
                <a:tc>
                  <a:txBody>
                    <a:bodyPr/>
                    <a:lstStyle/>
                    <a:p>
                      <a:r>
                        <a:rPr lang="fi-FI" sz="1200" dirty="0" smtClean="0">
                          <a:ln>
                            <a:noFill/>
                          </a:ln>
                        </a:rPr>
                        <a:t>Verkottuu </a:t>
                      </a:r>
                      <a:r>
                        <a:rPr lang="fi-FI" sz="1200" dirty="0">
                          <a:ln>
                            <a:noFill/>
                          </a:ln>
                        </a:rPr>
                        <a:t>aktiivisesti eri yhteistyötahojen</a:t>
                      </a:r>
                      <a:r>
                        <a:rPr lang="fi-FI" sz="1200" baseline="0" dirty="0">
                          <a:ln>
                            <a:noFill/>
                          </a:ln>
                        </a:rPr>
                        <a:t> kanssa lapsen ja nuoren kasvun ja oppimisen tukemiseksi.</a:t>
                      </a:r>
                      <a:endParaRPr lang="fi-FI" sz="1200" dirty="0">
                        <a:ln>
                          <a:noFill/>
                        </a:ln>
                      </a:endParaRPr>
                    </a:p>
                  </a:txBody>
                  <a:tcPr/>
                </a:tc>
                <a:extLst>
                  <a:ext uri="{0D108BD9-81ED-4DB2-BD59-A6C34878D82A}">
                    <a16:rowId xmlns:a16="http://schemas.microsoft.com/office/drawing/2014/main" val="3043284384"/>
                  </a:ext>
                </a:extLst>
              </a:tr>
              <a:tr h="370840">
                <a:tc>
                  <a:txBody>
                    <a:bodyPr/>
                    <a:lstStyle/>
                    <a:p>
                      <a:r>
                        <a:rPr lang="fi-FI" sz="1200">
                          <a:ln>
                            <a:noFill/>
                          </a:ln>
                        </a:rPr>
                        <a:t>Suhteessa työyhteisöön</a:t>
                      </a:r>
                    </a:p>
                  </a:txBody>
                  <a:tcPr/>
                </a:tc>
                <a:tc>
                  <a:txBody>
                    <a:bodyPr/>
                    <a:lstStyle/>
                    <a:p>
                      <a:endParaRPr lang="fi-FI" sz="1200">
                        <a:ln>
                          <a:noFill/>
                        </a:ln>
                      </a:endParaRPr>
                    </a:p>
                  </a:txBody>
                  <a:tcPr/>
                </a:tc>
                <a:tc>
                  <a:txBody>
                    <a:bodyPr/>
                    <a:lstStyle/>
                    <a:p>
                      <a:r>
                        <a:rPr lang="fi-FI" sz="1200">
                          <a:ln>
                            <a:noFill/>
                          </a:ln>
                        </a:rPr>
                        <a:t>Noudattaa yhteisiä sopimuksia ja tukee rakentavalla</a:t>
                      </a:r>
                      <a:r>
                        <a:rPr lang="fi-FI" sz="1200" baseline="0">
                          <a:ln>
                            <a:noFill/>
                          </a:ln>
                        </a:rPr>
                        <a:t> vuorovaikutuksellaan työyhteisön toimivuutta ja ilmapiiriä.</a:t>
                      </a:r>
                      <a:endParaRPr lang="fi-FI" sz="1200">
                        <a:ln>
                          <a:noFill/>
                        </a:ln>
                      </a:endParaRPr>
                    </a:p>
                  </a:txBody>
                  <a:tcPr/>
                </a:tc>
                <a:tc>
                  <a:txBody>
                    <a:bodyPr/>
                    <a:lstStyle/>
                    <a:p>
                      <a:r>
                        <a:rPr lang="fi-FI" sz="1200">
                          <a:ln>
                            <a:noFill/>
                          </a:ln>
                        </a:rPr>
                        <a:t>Auttaa, neuvoo ja tukee oma-aloitteisesti työyhteisön jäseniä ja ottaa tukea vastaan</a:t>
                      </a:r>
                      <a:r>
                        <a:rPr lang="fi-FI" sz="1200" baseline="0">
                          <a:ln>
                            <a:noFill/>
                          </a:ln>
                        </a:rPr>
                        <a:t> myös muilta.</a:t>
                      </a:r>
                      <a:endParaRPr lang="fi-FI" sz="1200">
                        <a:ln>
                          <a:noFill/>
                        </a:ln>
                      </a:endParaRPr>
                    </a:p>
                  </a:txBody>
                  <a:tcPr/>
                </a:tc>
                <a:tc>
                  <a:txBody>
                    <a:bodyPr/>
                    <a:lstStyle/>
                    <a:p>
                      <a:r>
                        <a:rPr lang="fi-FI" sz="1200" dirty="0">
                          <a:ln>
                            <a:noFill/>
                          </a:ln>
                        </a:rPr>
                        <a:t>Kehittää ja tuo rakentavasti</a:t>
                      </a:r>
                      <a:r>
                        <a:rPr lang="fi-FI" sz="1200" baseline="0" dirty="0">
                          <a:ln>
                            <a:noFill/>
                          </a:ln>
                        </a:rPr>
                        <a:t> esille työyhteisöä hyödyttäviä ratkaisuja ja edistää omalla toiminnallaan työyhteisön hyvinvointia.</a:t>
                      </a:r>
                      <a:endParaRPr lang="fi-FI" sz="1200" dirty="0">
                        <a:ln>
                          <a:noFill/>
                        </a:ln>
                      </a:endParaRPr>
                    </a:p>
                  </a:txBody>
                  <a:tcPr/>
                </a:tc>
                <a:extLst>
                  <a:ext uri="{0D108BD9-81ED-4DB2-BD59-A6C34878D82A}">
                    <a16:rowId xmlns:a16="http://schemas.microsoft.com/office/drawing/2014/main" val="411213708"/>
                  </a:ext>
                </a:extLst>
              </a:tr>
            </a:tbl>
          </a:graphicData>
        </a:graphic>
      </p:graphicFrame>
    </p:spTree>
    <p:extLst>
      <p:ext uri="{BB962C8B-B14F-4D97-AF65-F5344CB8AC3E}">
        <p14:creationId xmlns:p14="http://schemas.microsoft.com/office/powerpoint/2010/main" val="1406807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77620FE-ACE8-4E5A-9661-FABB3AF4BE0B}"/>
              </a:ext>
            </a:extLst>
          </p:cNvPr>
          <p:cNvSpPr>
            <a:spLocks noGrp="1"/>
          </p:cNvSpPr>
          <p:nvPr>
            <p:ph type="title"/>
          </p:nvPr>
        </p:nvSpPr>
        <p:spPr>
          <a:xfrm>
            <a:off x="609601" y="188139"/>
            <a:ext cx="10972799" cy="726259"/>
          </a:xfrm>
        </p:spPr>
        <p:txBody>
          <a:bodyPr/>
          <a:lstStyle/>
          <a:p>
            <a:pPr algn="ctr"/>
            <a:r>
              <a:rPr lang="fi-FI" sz="2400"/>
              <a:t>Monipuolinen ammatinhallinta</a:t>
            </a:r>
          </a:p>
        </p:txBody>
      </p:sp>
      <p:sp>
        <p:nvSpPr>
          <p:cNvPr id="4" name="Alatunnisteen paikkamerkki 3">
            <a:extLst>
              <a:ext uri="{FF2B5EF4-FFF2-40B4-BE49-F238E27FC236}">
                <a16:creationId xmlns:a16="http://schemas.microsoft.com/office/drawing/2014/main" id="{3BD3E7F8-9C39-45AE-B778-E5596302D99B}"/>
              </a:ext>
            </a:extLst>
          </p:cNvPr>
          <p:cNvSpPr>
            <a:spLocks noGrp="1"/>
          </p:cNvSpPr>
          <p:nvPr>
            <p:ph type="ftr" sz="quarter" idx="3"/>
          </p:nvPr>
        </p:nvSpPr>
        <p:spPr>
          <a:xfrm>
            <a:off x="3873862" y="6373391"/>
            <a:ext cx="3860800" cy="365125"/>
          </a:xfrm>
        </p:spPr>
        <p:txBody>
          <a:bodyPr/>
          <a:lstStyle/>
          <a:p>
            <a:pPr>
              <a:defRPr/>
            </a:pPr>
            <a:r>
              <a:rPr lang="fi-FI"/>
              <a:t>Perusopetus ja lukiokoulutus</a:t>
            </a:r>
          </a:p>
        </p:txBody>
      </p:sp>
      <p:sp>
        <p:nvSpPr>
          <p:cNvPr id="5" name="Tekstiruutu 4"/>
          <p:cNvSpPr txBox="1"/>
          <p:nvPr/>
        </p:nvSpPr>
        <p:spPr>
          <a:xfrm>
            <a:off x="510747" y="1026649"/>
            <a:ext cx="11071652" cy="1600438"/>
          </a:xfrm>
          <a:prstGeom prst="rect">
            <a:avLst/>
          </a:prstGeom>
          <a:noFill/>
        </p:spPr>
        <p:txBody>
          <a:bodyPr wrap="square" rtlCol="0" anchor="t">
            <a:spAutoFit/>
          </a:bodyPr>
          <a:lstStyle/>
          <a:p>
            <a:pPr algn="just"/>
            <a:r>
              <a:rPr lang="fi-FI" sz="1200" dirty="0">
                <a:latin typeface="+mn-lt"/>
              </a:rPr>
              <a:t>Monipuoliseen ammatinhallintaan kuuluu työn ja opetuksen kehittäminen sekä menetelmien ja välineiden hallinta. </a:t>
            </a:r>
            <a:r>
              <a:rPr lang="fi-FI" sz="1200" dirty="0" smtClean="0">
                <a:latin typeface="+mn-lt"/>
              </a:rPr>
              <a:t>Opettajalla </a:t>
            </a:r>
            <a:r>
              <a:rPr lang="fi-FI" sz="1200" dirty="0">
                <a:latin typeface="+mn-lt"/>
              </a:rPr>
              <a:t>voi olla myös ammatillista monitaitoisuutta, joka tarkoittaa sekä tavanomaisten tehtävien hyvää hallintaa että valmiutta muiden tehtävien vastaanottamiseen. Monitaitoisuutta on myös hankitun työkokemuksen ja koulutuksen hyödyntäminen </a:t>
            </a:r>
            <a:r>
              <a:rPr lang="fi-FI" sz="1200" dirty="0" smtClean="0">
                <a:latin typeface="+mn-lt"/>
              </a:rPr>
              <a:t>työtehtävissä </a:t>
            </a:r>
            <a:r>
              <a:rPr lang="fi-FI" sz="1200" dirty="0">
                <a:latin typeface="+mn-lt"/>
              </a:rPr>
              <a:t>samoin kuin valmius toimia erilaisissa moniammatillisissa tiimeissä ja työryhmissä. </a:t>
            </a:r>
            <a:endParaRPr lang="en-US" dirty="0"/>
          </a:p>
          <a:p>
            <a:endParaRPr lang="fi-FI" sz="1200" dirty="0">
              <a:latin typeface="+mn-lt"/>
            </a:endParaRPr>
          </a:p>
          <a:p>
            <a:r>
              <a:rPr lang="fi-FI" sz="1200" dirty="0" smtClean="0">
                <a:latin typeface="+mn-lt"/>
                <a:ea typeface="ＭＳ Ｐゴシック"/>
              </a:rPr>
              <a:t>Opettaja </a:t>
            </a:r>
            <a:r>
              <a:rPr lang="fi-FI" sz="1200" dirty="0">
                <a:latin typeface="+mn-lt"/>
                <a:ea typeface="ＭＳ Ｐゴシック"/>
              </a:rPr>
              <a:t>hallitsee opetussuunnitelman toteuttamisen edellyttämät opetus- ja arviointimenetelmät sekä opetuksessa käytettävät välineet ja teknologian. Hän käyttää niitä tarkoituksenmukaisesti tukemaan erilaisten </a:t>
            </a:r>
            <a:r>
              <a:rPr lang="fi-FI" sz="1200" dirty="0" err="1">
                <a:latin typeface="+mn-lt"/>
                <a:ea typeface="ＭＳ Ｐゴシック"/>
              </a:rPr>
              <a:t>oppijoiden</a:t>
            </a:r>
            <a:r>
              <a:rPr lang="fi-FI" sz="1200" dirty="0">
                <a:latin typeface="+mn-lt"/>
                <a:ea typeface="ＭＳ Ｐゴシック"/>
              </a:rPr>
              <a:t> onnistumista. Monipuolinen ammatinhallinta edellyttää oman alansa ja toimintaympäristön muutosten seuraamista, vastuuta uudistumisesta sekä oman osaamisen kehittämisestä.</a:t>
            </a:r>
            <a:r>
              <a:rPr lang="fi-FI" sz="1400" dirty="0">
                <a:latin typeface="+mn-lt"/>
                <a:ea typeface="ＭＳ Ｐゴシック"/>
              </a:rPr>
              <a:t>  </a:t>
            </a:r>
            <a:endParaRPr lang="fi-FI" sz="1100" b="0" i="0" dirty="0">
              <a:effectLst/>
              <a:latin typeface="+mn-lt"/>
              <a:ea typeface="ＭＳ Ｐゴシック"/>
            </a:endParaRPr>
          </a:p>
        </p:txBody>
      </p:sp>
      <p:graphicFrame>
        <p:nvGraphicFramePr>
          <p:cNvPr id="6" name="Taulukko 5"/>
          <p:cNvGraphicFramePr>
            <a:graphicFrameLocks noGrp="1"/>
          </p:cNvGraphicFramePr>
          <p:nvPr>
            <p:extLst/>
          </p:nvPr>
        </p:nvGraphicFramePr>
        <p:xfrm>
          <a:off x="593125" y="3124335"/>
          <a:ext cx="10972799" cy="2743200"/>
        </p:xfrm>
        <a:graphic>
          <a:graphicData uri="http://schemas.openxmlformats.org/drawingml/2006/table">
            <a:tbl>
              <a:tblPr firstRow="1" bandRow="1">
                <a:tableStyleId>{E8B1032C-EA38-4F05-BA0D-38AFFFC7BED3}</a:tableStyleId>
              </a:tblPr>
              <a:tblGrid>
                <a:gridCol w="1457457">
                  <a:extLst>
                    <a:ext uri="{9D8B030D-6E8A-4147-A177-3AD203B41FA5}">
                      <a16:colId xmlns:a16="http://schemas.microsoft.com/office/drawing/2014/main" val="1522760901"/>
                    </a:ext>
                  </a:extLst>
                </a:gridCol>
                <a:gridCol w="917192">
                  <a:extLst>
                    <a:ext uri="{9D8B030D-6E8A-4147-A177-3AD203B41FA5}">
                      <a16:colId xmlns:a16="http://schemas.microsoft.com/office/drawing/2014/main" val="1242835589"/>
                    </a:ext>
                  </a:extLst>
                </a:gridCol>
                <a:gridCol w="2826962">
                  <a:extLst>
                    <a:ext uri="{9D8B030D-6E8A-4147-A177-3AD203B41FA5}">
                      <a16:colId xmlns:a16="http://schemas.microsoft.com/office/drawing/2014/main" val="195028394"/>
                    </a:ext>
                  </a:extLst>
                </a:gridCol>
                <a:gridCol w="2801832">
                  <a:extLst>
                    <a:ext uri="{9D8B030D-6E8A-4147-A177-3AD203B41FA5}">
                      <a16:colId xmlns:a16="http://schemas.microsoft.com/office/drawing/2014/main" val="2262868521"/>
                    </a:ext>
                  </a:extLst>
                </a:gridCol>
                <a:gridCol w="2969356">
                  <a:extLst>
                    <a:ext uri="{9D8B030D-6E8A-4147-A177-3AD203B41FA5}">
                      <a16:colId xmlns:a16="http://schemas.microsoft.com/office/drawing/2014/main" val="1750688758"/>
                    </a:ext>
                  </a:extLst>
                </a:gridCol>
              </a:tblGrid>
              <a:tr h="370840">
                <a:tc>
                  <a:txBody>
                    <a:bodyPr/>
                    <a:lstStyle/>
                    <a:p>
                      <a:endParaRPr lang="fi-FI" sz="1200">
                        <a:ln>
                          <a:noFill/>
                        </a:ln>
                      </a:endParaRPr>
                    </a:p>
                  </a:txBody>
                  <a:tcPr/>
                </a:tc>
                <a:tc>
                  <a:txBody>
                    <a:bodyPr/>
                    <a:lstStyle/>
                    <a:p>
                      <a:pPr algn="ctr"/>
                      <a:r>
                        <a:rPr lang="fi-FI" sz="1200" err="1">
                          <a:ln>
                            <a:noFill/>
                          </a:ln>
                        </a:rPr>
                        <a:t>Kehitet-tävää</a:t>
                      </a:r>
                      <a:endParaRPr lang="fi-FI" sz="1200">
                        <a:ln>
                          <a:noFill/>
                        </a:ln>
                      </a:endParaRPr>
                    </a:p>
                  </a:txBody>
                  <a:tcPr/>
                </a:tc>
                <a:tc>
                  <a:txBody>
                    <a:bodyPr/>
                    <a:lstStyle/>
                    <a:p>
                      <a:pPr algn="ctr"/>
                      <a:r>
                        <a:rPr lang="fi-FI" sz="1200">
                          <a:ln>
                            <a:noFill/>
                          </a:ln>
                        </a:rPr>
                        <a:t>Perustaso</a:t>
                      </a:r>
                    </a:p>
                  </a:txBody>
                  <a:tcPr/>
                </a:tc>
                <a:tc>
                  <a:txBody>
                    <a:bodyPr/>
                    <a:lstStyle/>
                    <a:p>
                      <a:pPr algn="ctr"/>
                      <a:r>
                        <a:rPr lang="fi-FI" sz="1200">
                          <a:ln>
                            <a:noFill/>
                          </a:ln>
                        </a:rPr>
                        <a:t>Hyvä</a:t>
                      </a:r>
                    </a:p>
                  </a:txBody>
                  <a:tcPr/>
                </a:tc>
                <a:tc>
                  <a:txBody>
                    <a:bodyPr/>
                    <a:lstStyle/>
                    <a:p>
                      <a:pPr algn="ctr"/>
                      <a:r>
                        <a:rPr lang="fi-FI" sz="1200">
                          <a:ln>
                            <a:noFill/>
                          </a:ln>
                        </a:rPr>
                        <a:t>Erittäin hyvä</a:t>
                      </a:r>
                    </a:p>
                  </a:txBody>
                  <a:tcPr/>
                </a:tc>
                <a:extLst>
                  <a:ext uri="{0D108BD9-81ED-4DB2-BD59-A6C34878D82A}">
                    <a16:rowId xmlns:a16="http://schemas.microsoft.com/office/drawing/2014/main" val="1296375705"/>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i-FI" sz="1200" kern="1200">
                          <a:ln>
                            <a:noFill/>
                          </a:ln>
                          <a:effectLst/>
                        </a:rPr>
                        <a:t>Menetelmien ja välineiden hallinta </a:t>
                      </a:r>
                      <a:endParaRPr lang="fi-FI" sz="1200">
                        <a:ln>
                          <a:noFill/>
                        </a:ln>
                        <a:effectLst/>
                      </a:endParaRPr>
                    </a:p>
                    <a:p>
                      <a:endParaRPr lang="fi-FI" sz="1200">
                        <a:ln>
                          <a:noFill/>
                        </a:ln>
                      </a:endParaRPr>
                    </a:p>
                  </a:txBody>
                  <a:tcPr/>
                </a:tc>
                <a:tc>
                  <a:txBody>
                    <a:bodyPr/>
                    <a:lstStyle/>
                    <a:p>
                      <a:endParaRPr lang="fi-FI" sz="1200">
                        <a:ln>
                          <a:noFill/>
                        </a:ln>
                      </a:endParaRPr>
                    </a:p>
                  </a:txBody>
                  <a:tcPr/>
                </a:tc>
                <a:tc>
                  <a:txBody>
                    <a:bodyPr/>
                    <a:lstStyle/>
                    <a:p>
                      <a:r>
                        <a:rPr lang="fi-FI" sz="1200">
                          <a:ln>
                            <a:noFill/>
                          </a:ln>
                        </a:rPr>
                        <a:t>Ottaa huomioon erilaiset oppijat ja käyttää tarkoituksenmukaisia opetus- ja arviointimenetelmiä eri välinein.</a:t>
                      </a:r>
                    </a:p>
                  </a:txBody>
                  <a:tcPr/>
                </a:tc>
                <a:tc>
                  <a:txBody>
                    <a:bodyPr/>
                    <a:lstStyle/>
                    <a:p>
                      <a:r>
                        <a:rPr lang="fi-FI" sz="1200">
                          <a:ln>
                            <a:noFill/>
                          </a:ln>
                        </a:rPr>
                        <a:t>Ideoi ja kokeilee uusia työmenetelmiä ja materiaaleja muiden kanssa.</a:t>
                      </a:r>
                    </a:p>
                  </a:txBody>
                  <a:tcPr/>
                </a:tc>
                <a:tc>
                  <a:txBody>
                    <a:bodyPr/>
                    <a:lstStyle/>
                    <a:p>
                      <a:r>
                        <a:rPr lang="fi-FI" sz="1200">
                          <a:ln>
                            <a:noFill/>
                          </a:ln>
                        </a:rPr>
                        <a:t>Vie käytäntöön</a:t>
                      </a:r>
                      <a:r>
                        <a:rPr lang="fi-FI" sz="1200" baseline="0">
                          <a:ln>
                            <a:noFill/>
                          </a:ln>
                        </a:rPr>
                        <a:t> uusia pedagogisia menetelmiä ja välineitä koulun ja/tai kaupungin hyväksi.</a:t>
                      </a:r>
                      <a:endParaRPr lang="fi-FI" sz="1200">
                        <a:ln>
                          <a:noFill/>
                        </a:ln>
                      </a:endParaRPr>
                    </a:p>
                  </a:txBody>
                  <a:tcPr/>
                </a:tc>
                <a:extLst>
                  <a:ext uri="{0D108BD9-81ED-4DB2-BD59-A6C34878D82A}">
                    <a16:rowId xmlns:a16="http://schemas.microsoft.com/office/drawing/2014/main" val="2256431097"/>
                  </a:ext>
                </a:extLst>
              </a:tr>
              <a:tr h="370840">
                <a:tc>
                  <a:txBody>
                    <a:bodyPr/>
                    <a:lstStyle/>
                    <a:p>
                      <a:r>
                        <a:rPr lang="fi-FI" sz="1200">
                          <a:ln>
                            <a:noFill/>
                          </a:ln>
                        </a:rPr>
                        <a:t>Työn ja opetuksen kehittäminen</a:t>
                      </a:r>
                    </a:p>
                  </a:txBody>
                  <a:tcPr/>
                </a:tc>
                <a:tc>
                  <a:txBody>
                    <a:bodyPr/>
                    <a:lstStyle/>
                    <a:p>
                      <a:endParaRPr lang="fi-FI" sz="1200">
                        <a:ln>
                          <a:noFill/>
                        </a:ln>
                      </a:endParaRPr>
                    </a:p>
                  </a:txBody>
                  <a:tcPr/>
                </a:tc>
                <a:tc>
                  <a:txBody>
                    <a:bodyPr/>
                    <a:lstStyle/>
                    <a:p>
                      <a:r>
                        <a:rPr lang="fi-FI" sz="1200">
                          <a:ln>
                            <a:noFill/>
                          </a:ln>
                        </a:rPr>
                        <a:t>Kehittää omaa osaamistaan ja opetustaan.</a:t>
                      </a:r>
                    </a:p>
                  </a:txBody>
                  <a:tcPr/>
                </a:tc>
                <a:tc>
                  <a:txBody>
                    <a:bodyPr/>
                    <a:lstStyle/>
                    <a:p>
                      <a:r>
                        <a:rPr lang="fi-FI" sz="1200">
                          <a:ln>
                            <a:noFill/>
                          </a:ln>
                        </a:rPr>
                        <a:t>Hyödyntää hankkimaansa osaamista työyhteisön hyväksi.</a:t>
                      </a:r>
                    </a:p>
                  </a:txBody>
                  <a:tcPr/>
                </a:tc>
                <a:tc>
                  <a:txBody>
                    <a:bodyPr/>
                    <a:lstStyle/>
                    <a:p>
                      <a:r>
                        <a:rPr lang="fi-FI" sz="1200">
                          <a:ln>
                            <a:noFill/>
                          </a:ln>
                        </a:rPr>
                        <a:t>On mukana suunnittelemassa</a:t>
                      </a:r>
                      <a:r>
                        <a:rPr lang="fi-FI" sz="1200" baseline="0">
                          <a:ln>
                            <a:noFill/>
                          </a:ln>
                        </a:rPr>
                        <a:t> ja toteuttamassa koulutuksia kaupungin tai valtakunnan tasolla.</a:t>
                      </a:r>
                      <a:endParaRPr lang="fi-FI" sz="1200">
                        <a:ln>
                          <a:noFill/>
                        </a:ln>
                      </a:endParaRPr>
                    </a:p>
                  </a:txBody>
                  <a:tcPr/>
                </a:tc>
                <a:extLst>
                  <a:ext uri="{0D108BD9-81ED-4DB2-BD59-A6C34878D82A}">
                    <a16:rowId xmlns:a16="http://schemas.microsoft.com/office/drawing/2014/main" val="3043284384"/>
                  </a:ext>
                </a:extLst>
              </a:tr>
              <a:tr h="370840">
                <a:tc>
                  <a:txBody>
                    <a:bodyPr/>
                    <a:lstStyle/>
                    <a:p>
                      <a:r>
                        <a:rPr lang="fi-FI" sz="1200">
                          <a:ln>
                            <a:noFill/>
                          </a:ln>
                        </a:rPr>
                        <a:t>Monitaitoisuus</a:t>
                      </a:r>
                    </a:p>
                  </a:txBody>
                  <a:tcPr/>
                </a:tc>
                <a:tc>
                  <a:txBody>
                    <a:bodyPr/>
                    <a:lstStyle/>
                    <a:p>
                      <a:endParaRPr lang="fi-FI" sz="1200">
                        <a:ln>
                          <a:noFill/>
                        </a:ln>
                      </a:endParaRPr>
                    </a:p>
                  </a:txBody>
                  <a:tcPr/>
                </a:tc>
                <a:tc>
                  <a:txBody>
                    <a:bodyPr/>
                    <a:lstStyle/>
                    <a:p>
                      <a:endParaRPr lang="fi-FI" sz="1200">
                        <a:ln>
                          <a:noFill/>
                        </a:ln>
                      </a:endParaRPr>
                    </a:p>
                  </a:txBody>
                  <a:tcPr/>
                </a:tc>
                <a:tc>
                  <a:txBody>
                    <a:bodyPr/>
                    <a:lstStyle/>
                    <a:p>
                      <a:r>
                        <a:rPr lang="fi-FI" sz="1200">
                          <a:ln>
                            <a:noFill/>
                          </a:ln>
                        </a:rPr>
                        <a:t>Käyttää monitaitoisuutta työyhteisön, tiimien ja aineryhmien hyväksi.</a:t>
                      </a:r>
                    </a:p>
                  </a:txBody>
                  <a:tcPr/>
                </a:tc>
                <a:tc>
                  <a:txBody>
                    <a:bodyPr/>
                    <a:lstStyle/>
                    <a:p>
                      <a:r>
                        <a:rPr lang="fi-FI" sz="1200" dirty="0" smtClean="0">
                          <a:ln>
                            <a:noFill/>
                          </a:ln>
                        </a:rPr>
                        <a:t>Opettajan </a:t>
                      </a:r>
                      <a:r>
                        <a:rPr lang="fi-FI" sz="1200" dirty="0">
                          <a:ln>
                            <a:noFill/>
                          </a:ln>
                        </a:rPr>
                        <a:t>monitaitoisuutta hyödynnetään koulujen tai kaupungin</a:t>
                      </a:r>
                      <a:r>
                        <a:rPr lang="fi-FI" sz="1200" baseline="0" dirty="0">
                          <a:ln>
                            <a:noFill/>
                          </a:ln>
                        </a:rPr>
                        <a:t> erilaisissa laaja-alaisissa työtehtävissä.</a:t>
                      </a:r>
                      <a:endParaRPr lang="fi-FI" sz="1200" dirty="0">
                        <a:ln>
                          <a:noFill/>
                        </a:ln>
                      </a:endParaRPr>
                    </a:p>
                  </a:txBody>
                  <a:tcPr/>
                </a:tc>
                <a:extLst>
                  <a:ext uri="{0D108BD9-81ED-4DB2-BD59-A6C34878D82A}">
                    <a16:rowId xmlns:a16="http://schemas.microsoft.com/office/drawing/2014/main" val="411213708"/>
                  </a:ext>
                </a:extLst>
              </a:tr>
            </a:tbl>
          </a:graphicData>
        </a:graphic>
      </p:graphicFrame>
    </p:spTree>
    <p:extLst>
      <p:ext uri="{BB962C8B-B14F-4D97-AF65-F5344CB8AC3E}">
        <p14:creationId xmlns:p14="http://schemas.microsoft.com/office/powerpoint/2010/main" val="1273221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77620FE-ACE8-4E5A-9661-FABB3AF4BE0B}"/>
              </a:ext>
            </a:extLst>
          </p:cNvPr>
          <p:cNvSpPr>
            <a:spLocks noGrp="1"/>
          </p:cNvSpPr>
          <p:nvPr>
            <p:ph type="title"/>
          </p:nvPr>
        </p:nvSpPr>
        <p:spPr>
          <a:xfrm>
            <a:off x="609600" y="216680"/>
            <a:ext cx="10972799" cy="726259"/>
          </a:xfrm>
        </p:spPr>
        <p:txBody>
          <a:bodyPr/>
          <a:lstStyle/>
          <a:p>
            <a:pPr algn="ctr"/>
            <a:r>
              <a:rPr lang="fi-FI" sz="2400"/>
              <a:t>Kyvykkyys ja oma-aloitteisuus</a:t>
            </a:r>
          </a:p>
        </p:txBody>
      </p:sp>
      <p:sp>
        <p:nvSpPr>
          <p:cNvPr id="4" name="Alatunnisteen paikkamerkki 3">
            <a:extLst>
              <a:ext uri="{FF2B5EF4-FFF2-40B4-BE49-F238E27FC236}">
                <a16:creationId xmlns:a16="http://schemas.microsoft.com/office/drawing/2014/main" id="{3BD3E7F8-9C39-45AE-B778-E5596302D99B}"/>
              </a:ext>
            </a:extLst>
          </p:cNvPr>
          <p:cNvSpPr>
            <a:spLocks noGrp="1"/>
          </p:cNvSpPr>
          <p:nvPr>
            <p:ph type="ftr" sz="quarter" idx="3"/>
          </p:nvPr>
        </p:nvSpPr>
        <p:spPr>
          <a:xfrm>
            <a:off x="3873862" y="6373391"/>
            <a:ext cx="3860800" cy="365125"/>
          </a:xfrm>
        </p:spPr>
        <p:txBody>
          <a:bodyPr/>
          <a:lstStyle/>
          <a:p>
            <a:pPr>
              <a:defRPr/>
            </a:pPr>
            <a:r>
              <a:rPr lang="fi-FI"/>
              <a:t>Perusopetus ja lukiokoulutus</a:t>
            </a:r>
          </a:p>
        </p:txBody>
      </p:sp>
      <p:sp>
        <p:nvSpPr>
          <p:cNvPr id="5" name="Tekstiruutu 4"/>
          <p:cNvSpPr txBox="1"/>
          <p:nvPr/>
        </p:nvSpPr>
        <p:spPr>
          <a:xfrm>
            <a:off x="510747" y="927793"/>
            <a:ext cx="11071652" cy="2308324"/>
          </a:xfrm>
          <a:prstGeom prst="rect">
            <a:avLst/>
          </a:prstGeom>
          <a:noFill/>
        </p:spPr>
        <p:txBody>
          <a:bodyPr wrap="square" rtlCol="0" anchor="t">
            <a:spAutoFit/>
          </a:bodyPr>
          <a:lstStyle/>
          <a:p>
            <a:pPr algn="just"/>
            <a:r>
              <a:rPr lang="fi-FI" sz="1200" dirty="0">
                <a:latin typeface="+mn-lt"/>
              </a:rPr>
              <a:t>Kyvykäs </a:t>
            </a:r>
            <a:r>
              <a:rPr lang="fi-FI" sz="1200" dirty="0" smtClean="0">
                <a:latin typeface="+mn-lt"/>
              </a:rPr>
              <a:t>opettaja </a:t>
            </a:r>
            <a:r>
              <a:rPr lang="fi-FI" sz="1200" dirty="0">
                <a:latin typeface="+mn-lt"/>
              </a:rPr>
              <a:t>osaa työnsä, on aikaansaava ja tietoinen omasta toiminnastaan, saa työtehtävät tehtyä menestyksekkäästi ja on yhteisöllinen. Kyvykkyys on taito, jota voi harjaannuttaa: tietojen, osaamisen, toimintatapojen ja yhteisön sisäistettyjen arvojen suuntaisesti toimimalla </a:t>
            </a:r>
            <a:r>
              <a:rPr lang="fi-FI" sz="1200" dirty="0" smtClean="0">
                <a:latin typeface="+mn-lt"/>
              </a:rPr>
              <a:t>opettajan </a:t>
            </a:r>
            <a:r>
              <a:rPr lang="fi-FI" sz="1200" dirty="0">
                <a:latin typeface="+mn-lt"/>
              </a:rPr>
              <a:t>hallinnan ja itsenäisyyden tunne kasvaa ja samalla hän saa muut mukaan yhteiseen tekemiseen erilaissa tilanteissa. Kyvykäs </a:t>
            </a:r>
            <a:r>
              <a:rPr lang="fi-FI" sz="1200" dirty="0" smtClean="0">
                <a:latin typeface="+mn-lt"/>
              </a:rPr>
              <a:t>opettaja </a:t>
            </a:r>
            <a:r>
              <a:rPr lang="fi-FI" sz="1200" dirty="0">
                <a:latin typeface="+mn-lt"/>
              </a:rPr>
              <a:t>hahmottaa seuraussuhteita ja tulevaisuuden kehityspolkuja, hän on sitkeä ja omaa korkean sopeutuvuuden. Työyhteisössä kyvykkyys ilmenee aikaansaamisen ja oppimisen ohella hyvänä ihmistuntemuksena, hyvinä vuorovaikutustaitoina, kannustavana suhtautumisena työtovereihin ja hyvänä tilannetajuna. Edellisten ominaisuuksien lisäksi kyvykkyys on kaikessa toiminnassa näkyvä läpäisevä ominaisuus. Kyvykäs </a:t>
            </a:r>
            <a:r>
              <a:rPr lang="fi-FI" sz="1200" dirty="0" smtClean="0">
                <a:latin typeface="+mn-lt"/>
              </a:rPr>
              <a:t>opettaja </a:t>
            </a:r>
            <a:r>
              <a:rPr lang="fi-FI" sz="1200" dirty="0">
                <a:latin typeface="+mn-lt"/>
              </a:rPr>
              <a:t>osaa ja haluaa yhdistellä työyhteisön näkemyksiä uutta luovalla tavalla.   </a:t>
            </a:r>
            <a:endParaRPr lang="en-US" dirty="0"/>
          </a:p>
          <a:p>
            <a:pPr algn="just"/>
            <a:endParaRPr lang="fi-FI" sz="1200" dirty="0">
              <a:latin typeface="+mn-lt"/>
              <a:cs typeface="Verdana"/>
            </a:endParaRPr>
          </a:p>
          <a:p>
            <a:pPr algn="just"/>
            <a:r>
              <a:rPr lang="fi-FI" sz="1200" dirty="0">
                <a:latin typeface="+mn-lt"/>
              </a:rPr>
              <a:t>Oma-aloitteisuus tarkoittaa kykyä suorittaa tehtävänsä itsenäisesti ja aktiivisesti, hyödyntää osaamistaan ja resurssejaan sekä kykyä toimia aloitteellisesti ja tarkoituksenmukaisesti tavoitteiden saavuttamiseksi erilaisissa tilanteissa. Oma-aloitteisuus tarkoittaa myös halua osallistua oman toiminnan kehittämiseen sekä valmiutta hankkia ja tuoda uutta tietoutta työyhteisön käyttöön. Oma-aloitteisuuteen kuuluu ammattitaidon kehittäminen sekä uusien tarkoituksenmukaisten työtapojen ja käytäntöjen esiintuominen työyhteisön hyödyksi. </a:t>
            </a:r>
            <a:endParaRPr lang="fi-FI" sz="1200" b="0" i="0" dirty="0">
              <a:latin typeface="+mn-lt"/>
              <a:cs typeface="Verdana"/>
            </a:endParaRPr>
          </a:p>
        </p:txBody>
      </p:sp>
      <p:graphicFrame>
        <p:nvGraphicFramePr>
          <p:cNvPr id="6" name="Taulukko 5"/>
          <p:cNvGraphicFramePr>
            <a:graphicFrameLocks noGrp="1"/>
          </p:cNvGraphicFramePr>
          <p:nvPr>
            <p:extLst/>
          </p:nvPr>
        </p:nvGraphicFramePr>
        <p:xfrm>
          <a:off x="597246" y="3393350"/>
          <a:ext cx="10997510" cy="2651760"/>
        </p:xfrm>
        <a:graphic>
          <a:graphicData uri="http://schemas.openxmlformats.org/drawingml/2006/table">
            <a:tbl>
              <a:tblPr firstRow="1" bandRow="1">
                <a:tableStyleId>{E8B1032C-EA38-4F05-BA0D-38AFFFC7BED3}</a:tableStyleId>
              </a:tblPr>
              <a:tblGrid>
                <a:gridCol w="1460739">
                  <a:extLst>
                    <a:ext uri="{9D8B030D-6E8A-4147-A177-3AD203B41FA5}">
                      <a16:colId xmlns:a16="http://schemas.microsoft.com/office/drawing/2014/main" val="1522760901"/>
                    </a:ext>
                  </a:extLst>
                </a:gridCol>
                <a:gridCol w="919258">
                  <a:extLst>
                    <a:ext uri="{9D8B030D-6E8A-4147-A177-3AD203B41FA5}">
                      <a16:colId xmlns:a16="http://schemas.microsoft.com/office/drawing/2014/main" val="1242835589"/>
                    </a:ext>
                  </a:extLst>
                </a:gridCol>
                <a:gridCol w="2833328">
                  <a:extLst>
                    <a:ext uri="{9D8B030D-6E8A-4147-A177-3AD203B41FA5}">
                      <a16:colId xmlns:a16="http://schemas.microsoft.com/office/drawing/2014/main" val="195028394"/>
                    </a:ext>
                  </a:extLst>
                </a:gridCol>
                <a:gridCol w="2808142">
                  <a:extLst>
                    <a:ext uri="{9D8B030D-6E8A-4147-A177-3AD203B41FA5}">
                      <a16:colId xmlns:a16="http://schemas.microsoft.com/office/drawing/2014/main" val="2262868521"/>
                    </a:ext>
                  </a:extLst>
                </a:gridCol>
                <a:gridCol w="2976043">
                  <a:extLst>
                    <a:ext uri="{9D8B030D-6E8A-4147-A177-3AD203B41FA5}">
                      <a16:colId xmlns:a16="http://schemas.microsoft.com/office/drawing/2014/main" val="1750688758"/>
                    </a:ext>
                  </a:extLst>
                </a:gridCol>
              </a:tblGrid>
              <a:tr h="370840">
                <a:tc>
                  <a:txBody>
                    <a:bodyPr/>
                    <a:lstStyle/>
                    <a:p>
                      <a:endParaRPr lang="fi-FI" sz="1200">
                        <a:ln>
                          <a:noFill/>
                        </a:ln>
                      </a:endParaRPr>
                    </a:p>
                  </a:txBody>
                  <a:tcPr/>
                </a:tc>
                <a:tc>
                  <a:txBody>
                    <a:bodyPr/>
                    <a:lstStyle/>
                    <a:p>
                      <a:pPr algn="ctr"/>
                      <a:r>
                        <a:rPr lang="fi-FI" sz="1200" err="1">
                          <a:ln>
                            <a:noFill/>
                          </a:ln>
                        </a:rPr>
                        <a:t>Kehitet-tävää</a:t>
                      </a:r>
                      <a:endParaRPr lang="fi-FI" sz="1200">
                        <a:ln>
                          <a:noFill/>
                        </a:ln>
                      </a:endParaRPr>
                    </a:p>
                  </a:txBody>
                  <a:tcPr/>
                </a:tc>
                <a:tc>
                  <a:txBody>
                    <a:bodyPr/>
                    <a:lstStyle/>
                    <a:p>
                      <a:pPr algn="ctr"/>
                      <a:r>
                        <a:rPr lang="fi-FI" sz="1200">
                          <a:ln>
                            <a:noFill/>
                          </a:ln>
                        </a:rPr>
                        <a:t>Perustaso</a:t>
                      </a:r>
                    </a:p>
                  </a:txBody>
                  <a:tcPr/>
                </a:tc>
                <a:tc>
                  <a:txBody>
                    <a:bodyPr/>
                    <a:lstStyle/>
                    <a:p>
                      <a:pPr algn="ctr"/>
                      <a:r>
                        <a:rPr lang="fi-FI" sz="1200">
                          <a:ln>
                            <a:noFill/>
                          </a:ln>
                        </a:rPr>
                        <a:t>Hyvä</a:t>
                      </a:r>
                    </a:p>
                  </a:txBody>
                  <a:tcPr/>
                </a:tc>
                <a:tc>
                  <a:txBody>
                    <a:bodyPr/>
                    <a:lstStyle/>
                    <a:p>
                      <a:pPr algn="ctr"/>
                      <a:r>
                        <a:rPr lang="fi-FI" sz="1200">
                          <a:ln>
                            <a:noFill/>
                          </a:ln>
                        </a:rPr>
                        <a:t>Erittäin hyvä</a:t>
                      </a:r>
                    </a:p>
                  </a:txBody>
                  <a:tcPr/>
                </a:tc>
                <a:extLst>
                  <a:ext uri="{0D108BD9-81ED-4DB2-BD59-A6C34878D82A}">
                    <a16:rowId xmlns:a16="http://schemas.microsoft.com/office/drawing/2014/main" val="1296375705"/>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i-FI" sz="1200" kern="1200">
                          <a:ln>
                            <a:noFill/>
                          </a:ln>
                          <a:effectLst/>
                        </a:rPr>
                        <a:t>Aloitekyky ja tehtävien loppuun saattaminen</a:t>
                      </a:r>
                      <a:endParaRPr lang="fi-FI" sz="1200">
                        <a:ln>
                          <a:noFill/>
                        </a:ln>
                        <a:effectLst/>
                      </a:endParaRPr>
                    </a:p>
                    <a:p>
                      <a:endParaRPr lang="fi-FI" sz="1200">
                        <a:ln>
                          <a:noFill/>
                        </a:ln>
                      </a:endParaRPr>
                    </a:p>
                  </a:txBody>
                  <a:tcPr/>
                </a:tc>
                <a:tc>
                  <a:txBody>
                    <a:bodyPr/>
                    <a:lstStyle/>
                    <a:p>
                      <a:endParaRPr lang="fi-FI" sz="1200">
                        <a:ln>
                          <a:noFill/>
                        </a:ln>
                      </a:endParaRPr>
                    </a:p>
                  </a:txBody>
                  <a:tcPr/>
                </a:tc>
                <a:tc>
                  <a:txBody>
                    <a:bodyPr/>
                    <a:lstStyle/>
                    <a:p>
                      <a:r>
                        <a:rPr lang="fi-FI" sz="1200">
                          <a:ln>
                            <a:noFill/>
                          </a:ln>
                        </a:rPr>
                        <a:t>Kykenee työskentelemään aloitteellisesti ja itseohjautuvasti ja huolehtii sovituista tehtävistä.</a:t>
                      </a:r>
                    </a:p>
                  </a:txBody>
                  <a:tcPr/>
                </a:tc>
                <a:tc>
                  <a:txBody>
                    <a:bodyPr/>
                    <a:lstStyle/>
                    <a:p>
                      <a:r>
                        <a:rPr lang="fi-FI" sz="1200">
                          <a:ln>
                            <a:noFill/>
                          </a:ln>
                        </a:rPr>
                        <a:t>Tarttuu oma-aloitteisesti asioihin ja tilanteisiin, jotka vaikuttavat luokkatason, aineryhmän</a:t>
                      </a:r>
                      <a:r>
                        <a:rPr lang="fi-FI" sz="1200" baseline="0">
                          <a:ln>
                            <a:noFill/>
                          </a:ln>
                        </a:rPr>
                        <a:t> tai vastaavan toimintaan ja huolehtii yhteisten tehtävien loppuun saattamisesta.</a:t>
                      </a:r>
                      <a:endParaRPr lang="fi-FI" sz="1200">
                        <a:ln>
                          <a:noFill/>
                        </a:ln>
                      </a:endParaRPr>
                    </a:p>
                  </a:txBody>
                  <a:tcPr/>
                </a:tc>
                <a:tc>
                  <a:txBody>
                    <a:bodyPr/>
                    <a:lstStyle/>
                    <a:p>
                      <a:r>
                        <a:rPr lang="fi-FI" sz="1200">
                          <a:ln>
                            <a:noFill/>
                          </a:ln>
                        </a:rPr>
                        <a:t>Osoittaa toiminnallaan ideointi- ja organisointikykyä laajoissa tehtäväkokonaisuuksissa</a:t>
                      </a:r>
                      <a:r>
                        <a:rPr lang="fi-FI" sz="1200" baseline="0">
                          <a:ln>
                            <a:noFill/>
                          </a:ln>
                        </a:rPr>
                        <a:t> ja vie tehtävät huolellisesti loppuun saakka.</a:t>
                      </a:r>
                      <a:endParaRPr lang="fi-FI" sz="1200">
                        <a:ln>
                          <a:noFill/>
                        </a:ln>
                      </a:endParaRPr>
                    </a:p>
                  </a:txBody>
                  <a:tcPr/>
                </a:tc>
                <a:extLst>
                  <a:ext uri="{0D108BD9-81ED-4DB2-BD59-A6C34878D82A}">
                    <a16:rowId xmlns:a16="http://schemas.microsoft.com/office/drawing/2014/main" val="2256431097"/>
                  </a:ext>
                </a:extLst>
              </a:tr>
              <a:tr h="986074">
                <a:tc>
                  <a:txBody>
                    <a:bodyPr/>
                    <a:lstStyle/>
                    <a:p>
                      <a:r>
                        <a:rPr lang="fi-FI" sz="1200">
                          <a:ln>
                            <a:noFill/>
                          </a:ln>
                        </a:rPr>
                        <a:t>Itsensä johtaminen, kannustaminen, kehittäminen ja visiointi</a:t>
                      </a:r>
                    </a:p>
                  </a:txBody>
                  <a:tcPr/>
                </a:tc>
                <a:tc>
                  <a:txBody>
                    <a:bodyPr/>
                    <a:lstStyle/>
                    <a:p>
                      <a:endParaRPr lang="fi-FI" sz="1200">
                        <a:ln>
                          <a:noFill/>
                        </a:ln>
                      </a:endParaRPr>
                    </a:p>
                  </a:txBody>
                  <a:tcPr/>
                </a:tc>
                <a:tc>
                  <a:txBody>
                    <a:bodyPr/>
                    <a:lstStyle/>
                    <a:p>
                      <a:r>
                        <a:rPr lang="fi-FI" sz="1200">
                          <a:ln>
                            <a:noFill/>
                          </a:ln>
                        </a:rPr>
                        <a:t>Toimii organisaation tavoitteiden, toimintakulttuurin</a:t>
                      </a:r>
                      <a:r>
                        <a:rPr lang="fi-FI" sz="1200" baseline="0">
                          <a:ln>
                            <a:noFill/>
                          </a:ln>
                        </a:rPr>
                        <a:t> ja sisäistettyjen arvojen mukaisesti.</a:t>
                      </a:r>
                      <a:endParaRPr lang="fi-FI" sz="1200">
                        <a:ln>
                          <a:noFill/>
                        </a:ln>
                      </a:endParaRPr>
                    </a:p>
                  </a:txBody>
                  <a:tcPr/>
                </a:tc>
                <a:tc>
                  <a:txBody>
                    <a:bodyPr/>
                    <a:lstStyle/>
                    <a:p>
                      <a:r>
                        <a:rPr lang="fi-FI" sz="1200">
                          <a:ln>
                            <a:noFill/>
                          </a:ln>
                        </a:rPr>
                        <a:t>Omaksuu opetusalan muutokset, tunnistaa omat ja työyhteisön kehitystarpeet sekä kykenee</a:t>
                      </a:r>
                      <a:r>
                        <a:rPr lang="fi-FI" sz="1200" baseline="0">
                          <a:ln>
                            <a:noFill/>
                          </a:ln>
                        </a:rPr>
                        <a:t> esimerkillään kannustamaan muita muutoksessa.</a:t>
                      </a:r>
                      <a:endParaRPr lang="fi-FI" sz="1200">
                        <a:ln>
                          <a:noFill/>
                        </a:ln>
                      </a:endParaRPr>
                    </a:p>
                  </a:txBody>
                  <a:tcPr/>
                </a:tc>
                <a:tc>
                  <a:txBody>
                    <a:bodyPr/>
                    <a:lstStyle/>
                    <a:p>
                      <a:r>
                        <a:rPr lang="fi-FI" sz="1200">
                          <a:ln>
                            <a:noFill/>
                          </a:ln>
                        </a:rPr>
                        <a:t>Ennakoi opetusalan</a:t>
                      </a:r>
                      <a:r>
                        <a:rPr lang="fi-FI" sz="1200" baseline="0">
                          <a:ln>
                            <a:noFill/>
                          </a:ln>
                        </a:rPr>
                        <a:t> tulevaisuutta ja kykenee tuomaan esiin oman työyhteisön kannalta hyödyllisiä kehittämismahdollisuuksia.</a:t>
                      </a:r>
                      <a:endParaRPr lang="fi-FI" sz="1200">
                        <a:ln>
                          <a:noFill/>
                        </a:ln>
                      </a:endParaRPr>
                    </a:p>
                  </a:txBody>
                  <a:tcPr/>
                </a:tc>
                <a:extLst>
                  <a:ext uri="{0D108BD9-81ED-4DB2-BD59-A6C34878D82A}">
                    <a16:rowId xmlns:a16="http://schemas.microsoft.com/office/drawing/2014/main" val="3043284384"/>
                  </a:ext>
                </a:extLst>
              </a:tr>
            </a:tbl>
          </a:graphicData>
        </a:graphic>
      </p:graphicFrame>
    </p:spTree>
    <p:extLst>
      <p:ext uri="{BB962C8B-B14F-4D97-AF65-F5344CB8AC3E}">
        <p14:creationId xmlns:p14="http://schemas.microsoft.com/office/powerpoint/2010/main" val="481083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Työsuoritukseen perustuva palkkausjärjestelmä (TSA) perusopetuksen ja lukiokoulutuksen opettajilla </a:t>
            </a:r>
          </a:p>
        </p:txBody>
      </p:sp>
      <p:sp>
        <p:nvSpPr>
          <p:cNvPr id="3" name="Tekstin paikkamerkki 2"/>
          <p:cNvSpPr>
            <a:spLocks noGrp="1"/>
          </p:cNvSpPr>
          <p:nvPr>
            <p:ph type="body" idx="1"/>
          </p:nvPr>
        </p:nvSpPr>
        <p:spPr/>
        <p:txBody>
          <a:bodyPr/>
          <a:lstStyle/>
          <a:p>
            <a:r>
              <a:rPr lang="fi-FI"/>
              <a:t>Koulutus- ja perehdyttämisaineisto</a:t>
            </a:r>
          </a:p>
        </p:txBody>
      </p:sp>
    </p:spTree>
    <p:extLst>
      <p:ext uri="{BB962C8B-B14F-4D97-AF65-F5344CB8AC3E}">
        <p14:creationId xmlns:p14="http://schemas.microsoft.com/office/powerpoint/2010/main" val="1582202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a:t>TSA-järjestelmän tavoitteet</a:t>
            </a:r>
          </a:p>
        </p:txBody>
      </p:sp>
      <p:sp>
        <p:nvSpPr>
          <p:cNvPr id="3" name="Sisällön paikkamerkki 2"/>
          <p:cNvSpPr>
            <a:spLocks noGrp="1"/>
          </p:cNvSpPr>
          <p:nvPr>
            <p:ph idx="1"/>
          </p:nvPr>
        </p:nvSpPr>
        <p:spPr/>
        <p:txBody>
          <a:bodyPr/>
          <a:lstStyle/>
          <a:p>
            <a:r>
              <a:rPr lang="fi-FI" dirty="0">
                <a:ea typeface="ＭＳ Ｐゴシック"/>
                <a:cs typeface="Arial"/>
              </a:rPr>
              <a:t>Työsuorituksen arviointiprosessin tavoitteet perustuvat koulun, opettajan ja rehtorin tehtäviin ja niiden mahdollisimman hyvään toteuttamiseen.</a:t>
            </a:r>
          </a:p>
          <a:p>
            <a:r>
              <a:rPr lang="fi-FI" dirty="0"/>
              <a:t>TSA-järjestelmä kannustaa rakentavasti työsuorituksen jatkuvaan kehittämiseen valittujen arviointikriteerien suunnassa (arvioitavat).</a:t>
            </a:r>
          </a:p>
          <a:p>
            <a:r>
              <a:rPr lang="fi-FI" dirty="0"/>
              <a:t>TSA-järjestelmä tuo esille tietoa opettajien ja rehtoreiden työstä, osaamisesta sekä koulutyöyhteisöjen toiminnasta (arvioijat).</a:t>
            </a:r>
          </a:p>
          <a:p>
            <a:r>
              <a:rPr lang="fi-FI" dirty="0">
                <a:ea typeface="ＭＳ Ｐゴシック"/>
                <a:cs typeface="Arial"/>
              </a:rPr>
              <a:t>TSA-järjestelmä antaa tietoa koulutusorganisaation tilasta, kehittämis- ja osaamistarpeista sekä kehittämisen painopisteistä (arvioijat, johto, päättäjät).</a:t>
            </a:r>
          </a:p>
        </p:txBody>
      </p:sp>
      <p:sp>
        <p:nvSpPr>
          <p:cNvPr id="4" name="Alatunnisteen paikkamerkki 3"/>
          <p:cNvSpPr>
            <a:spLocks noGrp="1"/>
          </p:cNvSpPr>
          <p:nvPr>
            <p:ph type="ftr" sz="quarter" idx="3"/>
          </p:nvPr>
        </p:nvSpPr>
        <p:spPr/>
        <p:txBody>
          <a:bodyPr/>
          <a:lstStyle/>
          <a:p>
            <a:pPr>
              <a:defRPr/>
            </a:pPr>
            <a:r>
              <a:rPr lang="fi-FI"/>
              <a:t>Koulutus- ja perehdyttämisaineisto</a:t>
            </a:r>
          </a:p>
        </p:txBody>
      </p:sp>
    </p:spTree>
    <p:extLst>
      <p:ext uri="{BB962C8B-B14F-4D97-AF65-F5344CB8AC3E}">
        <p14:creationId xmlns:p14="http://schemas.microsoft.com/office/powerpoint/2010/main" val="1161364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09601" y="110515"/>
            <a:ext cx="11301045" cy="1143000"/>
          </a:xfrm>
        </p:spPr>
        <p:txBody>
          <a:bodyPr/>
          <a:lstStyle/>
          <a:p>
            <a:pPr algn="ctr"/>
            <a:r>
              <a:rPr lang="fi-FI"/>
              <a:t>Työsuorituksen arviointiin perustuva palkkausjärjestelmä</a:t>
            </a:r>
          </a:p>
        </p:txBody>
      </p:sp>
      <p:sp>
        <p:nvSpPr>
          <p:cNvPr id="3" name="Alatunnisteen paikkamerkki 2"/>
          <p:cNvSpPr>
            <a:spLocks noGrp="1"/>
          </p:cNvSpPr>
          <p:nvPr>
            <p:ph type="ftr" sz="quarter" idx="3"/>
          </p:nvPr>
        </p:nvSpPr>
        <p:spPr/>
        <p:txBody>
          <a:bodyPr/>
          <a:lstStyle/>
          <a:p>
            <a:pPr>
              <a:defRPr/>
            </a:pPr>
            <a:r>
              <a:rPr lang="fi-FI"/>
              <a:t>Koulutus- ja perehdyttämisaineisto</a:t>
            </a:r>
          </a:p>
        </p:txBody>
      </p:sp>
      <p:sp>
        <p:nvSpPr>
          <p:cNvPr id="4" name="Vuokaaviosymboli: Yhdistäminen 3"/>
          <p:cNvSpPr/>
          <p:nvPr/>
        </p:nvSpPr>
        <p:spPr>
          <a:xfrm>
            <a:off x="3588800" y="1159731"/>
            <a:ext cx="4874149" cy="1302116"/>
          </a:xfrm>
          <a:prstGeom prst="flowChartMerg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400" b="1">
              <a:solidFill>
                <a:schemeClr val="bg2"/>
              </a:solidFill>
            </a:endParaRPr>
          </a:p>
          <a:p>
            <a:pPr algn="ctr"/>
            <a:r>
              <a:rPr lang="fi-FI" sz="1400" b="1">
                <a:solidFill>
                  <a:schemeClr val="tx1"/>
                </a:solidFill>
              </a:rPr>
              <a:t>TOIMINTAA OHJAAVAT ARVOT JA NORMIT</a:t>
            </a:r>
          </a:p>
        </p:txBody>
      </p:sp>
      <p:graphicFrame>
        <p:nvGraphicFramePr>
          <p:cNvPr id="16" name="Kaaviokuva 15"/>
          <p:cNvGraphicFramePr/>
          <p:nvPr>
            <p:extLst>
              <p:ext uri="{D42A27DB-BD31-4B8C-83A1-F6EECF244321}">
                <p14:modId xmlns:p14="http://schemas.microsoft.com/office/powerpoint/2010/main" val="243883924"/>
              </p:ext>
            </p:extLst>
          </p:nvPr>
        </p:nvGraphicFramePr>
        <p:xfrm>
          <a:off x="3592306" y="2462283"/>
          <a:ext cx="4864380" cy="4550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8" name="Kaaviokuva 17"/>
          <p:cNvGraphicFramePr/>
          <p:nvPr>
            <p:extLst>
              <p:ext uri="{D42A27DB-BD31-4B8C-83A1-F6EECF244321}">
                <p14:modId xmlns:p14="http://schemas.microsoft.com/office/powerpoint/2010/main" val="1448925210"/>
              </p:ext>
            </p:extLst>
          </p:nvPr>
        </p:nvGraphicFramePr>
        <p:xfrm>
          <a:off x="3761158" y="5705129"/>
          <a:ext cx="4874149" cy="44527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9" name="Kaaviokuva 18"/>
          <p:cNvGraphicFramePr/>
          <p:nvPr>
            <p:extLst>
              <p:ext uri="{D42A27DB-BD31-4B8C-83A1-F6EECF244321}">
                <p14:modId xmlns:p14="http://schemas.microsoft.com/office/powerpoint/2010/main" val="1162902875"/>
              </p:ext>
            </p:extLst>
          </p:nvPr>
        </p:nvGraphicFramePr>
        <p:xfrm>
          <a:off x="3614926" y="3124689"/>
          <a:ext cx="4874149" cy="445274"/>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20" name="Pyöristetty suorakulmio 19"/>
          <p:cNvSpPr/>
          <p:nvPr/>
        </p:nvSpPr>
        <p:spPr>
          <a:xfrm>
            <a:off x="2674272" y="4327234"/>
            <a:ext cx="1936913" cy="1037246"/>
          </a:xfrm>
          <a:prstGeom prst="roundRect">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1400" b="1">
                <a:solidFill>
                  <a:schemeClr val="tx1"/>
                </a:solidFill>
              </a:rPr>
              <a:t>Yhteistyö- ja vuorovaikutus-taidot</a:t>
            </a:r>
          </a:p>
        </p:txBody>
      </p:sp>
      <p:sp>
        <p:nvSpPr>
          <p:cNvPr id="21" name="Pyöristetty suorakulmio 20"/>
          <p:cNvSpPr/>
          <p:nvPr/>
        </p:nvSpPr>
        <p:spPr>
          <a:xfrm>
            <a:off x="5105639" y="4300618"/>
            <a:ext cx="1987713" cy="1063862"/>
          </a:xfrm>
          <a:prstGeom prst="roundRect">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1400" b="1">
                <a:solidFill>
                  <a:schemeClr val="tx1"/>
                </a:solidFill>
              </a:rPr>
              <a:t>Monipuolinen ammatinhallinta</a:t>
            </a:r>
          </a:p>
        </p:txBody>
      </p:sp>
      <p:sp>
        <p:nvSpPr>
          <p:cNvPr id="22" name="Pyöristetty suorakulmio 21"/>
          <p:cNvSpPr/>
          <p:nvPr/>
        </p:nvSpPr>
        <p:spPr>
          <a:xfrm>
            <a:off x="7647737" y="4282724"/>
            <a:ext cx="1870632" cy="1081756"/>
          </a:xfrm>
          <a:prstGeom prst="roundRect">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1400" b="1">
                <a:solidFill>
                  <a:schemeClr val="tx1"/>
                </a:solidFill>
              </a:rPr>
              <a:t>Kyvykkyys ja oma-aloitteisuus</a:t>
            </a:r>
          </a:p>
        </p:txBody>
      </p:sp>
      <p:sp>
        <p:nvSpPr>
          <p:cNvPr id="23" name="Tekstiruutu 22"/>
          <p:cNvSpPr txBox="1"/>
          <p:nvPr/>
        </p:nvSpPr>
        <p:spPr>
          <a:xfrm>
            <a:off x="3268132" y="4009293"/>
            <a:ext cx="5892800" cy="307777"/>
          </a:xfrm>
          <a:prstGeom prst="rect">
            <a:avLst/>
          </a:prstGeom>
          <a:noFill/>
        </p:spPr>
        <p:txBody>
          <a:bodyPr wrap="square" rtlCol="0" anchor="t">
            <a:spAutoFit/>
          </a:bodyPr>
          <a:lstStyle/>
          <a:p>
            <a:pPr algn="ctr"/>
            <a:r>
              <a:rPr lang="fi-FI" sz="1400" b="1">
                <a:latin typeface="Arial"/>
                <a:ea typeface="ＭＳ Ｐゴシック"/>
                <a:cs typeface="Arial"/>
              </a:rPr>
              <a:t>ARVIOINTIA OHJAAVAT KRITEERIT</a:t>
            </a:r>
          </a:p>
        </p:txBody>
      </p:sp>
      <p:sp>
        <p:nvSpPr>
          <p:cNvPr id="24" name="Nuoli vasemmalle ja oikealle 23"/>
          <p:cNvSpPr/>
          <p:nvPr/>
        </p:nvSpPr>
        <p:spPr>
          <a:xfrm>
            <a:off x="7136207" y="4677471"/>
            <a:ext cx="457200" cy="169336"/>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25" name="Nuoli vasemmalle ja oikealle 24"/>
          <p:cNvSpPr/>
          <p:nvPr/>
        </p:nvSpPr>
        <p:spPr>
          <a:xfrm>
            <a:off x="4622310" y="4677472"/>
            <a:ext cx="457200" cy="169336"/>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26" name="Alanuoli 25"/>
          <p:cNvSpPr/>
          <p:nvPr/>
        </p:nvSpPr>
        <p:spPr>
          <a:xfrm>
            <a:off x="5934404" y="2882753"/>
            <a:ext cx="254000" cy="275081"/>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27" name="Alanuoli 26"/>
          <p:cNvSpPr/>
          <p:nvPr/>
        </p:nvSpPr>
        <p:spPr>
          <a:xfrm>
            <a:off x="5943114" y="3569963"/>
            <a:ext cx="254000" cy="4572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28" name="Alanuoli 27"/>
          <p:cNvSpPr/>
          <p:nvPr/>
        </p:nvSpPr>
        <p:spPr>
          <a:xfrm>
            <a:off x="8081949" y="3569963"/>
            <a:ext cx="254000" cy="487233"/>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29" name="Alanuoli 28"/>
          <p:cNvSpPr/>
          <p:nvPr/>
        </p:nvSpPr>
        <p:spPr>
          <a:xfrm>
            <a:off x="3762585" y="3569963"/>
            <a:ext cx="254000" cy="458544"/>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30" name="Alanuoli 29"/>
          <p:cNvSpPr/>
          <p:nvPr/>
        </p:nvSpPr>
        <p:spPr>
          <a:xfrm>
            <a:off x="3945467" y="5364481"/>
            <a:ext cx="254000" cy="34064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33" name="Alanuoli 32"/>
          <p:cNvSpPr/>
          <p:nvPr/>
        </p:nvSpPr>
        <p:spPr>
          <a:xfrm>
            <a:off x="6061404" y="5378560"/>
            <a:ext cx="254000" cy="34064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34" name="Alanuoli 33"/>
          <p:cNvSpPr/>
          <p:nvPr/>
        </p:nvSpPr>
        <p:spPr>
          <a:xfrm>
            <a:off x="8208949" y="5378560"/>
            <a:ext cx="254000" cy="34064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168453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a:t>Toimintaa ohjaavat arvot ja normit</a:t>
            </a:r>
          </a:p>
        </p:txBody>
      </p:sp>
      <p:sp>
        <p:nvSpPr>
          <p:cNvPr id="3" name="Sisällön paikkamerkki 2"/>
          <p:cNvSpPr>
            <a:spLocks noGrp="1"/>
          </p:cNvSpPr>
          <p:nvPr>
            <p:ph idx="1"/>
          </p:nvPr>
        </p:nvSpPr>
        <p:spPr>
          <a:xfrm>
            <a:off x="609601" y="1398046"/>
            <a:ext cx="10972799" cy="4793748"/>
          </a:xfrm>
        </p:spPr>
        <p:txBody>
          <a:bodyPr/>
          <a:lstStyle/>
          <a:p>
            <a:r>
              <a:rPr lang="fi-FI" dirty="0"/>
              <a:t>Koulun ja opetushenkilöstön toimintaa ohjaavat kasvatusta ja koulutusta koskeva lainsäädäntö ja valtakunnalliset opetussuunnitelman perusteet </a:t>
            </a:r>
            <a:r>
              <a:rPr lang="fi-FI" dirty="0" smtClean="0"/>
              <a:t>sekä </a:t>
            </a:r>
            <a:r>
              <a:rPr lang="fi-FI" dirty="0"/>
              <a:t>niihin perustuvat paikalliset opetussuunnitelmat</a:t>
            </a:r>
          </a:p>
          <a:p>
            <a:r>
              <a:rPr lang="fi-FI" dirty="0"/>
              <a:t>Opettajien ja rehtoreiden työn tulee perustua voimassa olevien opetusalaa koskevien lakien määräyksiin ja opetussuunnitelmiin</a:t>
            </a:r>
          </a:p>
          <a:p>
            <a:r>
              <a:rPr lang="fi-FI" dirty="0">
                <a:ea typeface="ＭＳ Ｐゴシック"/>
                <a:cs typeface="Arial"/>
              </a:rPr>
              <a:t>Opetussuunnitelman perusteissa määritellään arvopohja, jolle perusopetuksen ja lukiokoulutuksen opetussuunnitelmat perustuvat</a:t>
            </a:r>
          </a:p>
        </p:txBody>
      </p:sp>
      <p:sp>
        <p:nvSpPr>
          <p:cNvPr id="4" name="Alatunnisteen paikkamerkki 3"/>
          <p:cNvSpPr>
            <a:spLocks noGrp="1"/>
          </p:cNvSpPr>
          <p:nvPr>
            <p:ph type="ftr" sz="quarter" idx="3"/>
          </p:nvPr>
        </p:nvSpPr>
        <p:spPr/>
        <p:txBody>
          <a:bodyPr/>
          <a:lstStyle/>
          <a:p>
            <a:pPr>
              <a:defRPr/>
            </a:pPr>
            <a:r>
              <a:rPr lang="fi-FI"/>
              <a:t>Koulutus- ja perehdyttämisaineisto</a:t>
            </a:r>
          </a:p>
        </p:txBody>
      </p:sp>
    </p:spTree>
    <p:extLst>
      <p:ext uri="{BB962C8B-B14F-4D97-AF65-F5344CB8AC3E}">
        <p14:creationId xmlns:p14="http://schemas.microsoft.com/office/powerpoint/2010/main" val="3093087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a:t>Opettajan perustehtävä</a:t>
            </a:r>
          </a:p>
        </p:txBody>
      </p:sp>
      <p:sp>
        <p:nvSpPr>
          <p:cNvPr id="3" name="Sisällön paikkamerkki 2"/>
          <p:cNvSpPr>
            <a:spLocks noGrp="1"/>
          </p:cNvSpPr>
          <p:nvPr>
            <p:ph idx="1"/>
          </p:nvPr>
        </p:nvSpPr>
        <p:spPr>
          <a:xfrm>
            <a:off x="701041" y="1260568"/>
            <a:ext cx="10972799" cy="4408712"/>
          </a:xfrm>
        </p:spPr>
        <p:txBody>
          <a:bodyPr/>
          <a:lstStyle/>
          <a:p>
            <a:r>
              <a:rPr lang="fi-FI" dirty="0">
                <a:ea typeface="ＭＳ Ｐゴシック"/>
                <a:cs typeface="Arial"/>
              </a:rPr>
              <a:t>Opetussuunnitelman mukaisen opetuksen sekä ohjauksen antaminen</a:t>
            </a:r>
          </a:p>
          <a:p>
            <a:r>
              <a:rPr lang="fi-FI" dirty="0"/>
              <a:t>Kolmiportaisen tuen antaminen</a:t>
            </a:r>
          </a:p>
          <a:p>
            <a:r>
              <a:rPr lang="fi-FI" dirty="0"/>
              <a:t>Turvallisesta oppimisympäristöstä huolehtiminen</a:t>
            </a:r>
          </a:p>
          <a:p>
            <a:r>
              <a:rPr lang="fi-FI" dirty="0"/>
              <a:t>Oman opetuksen suunnitteleminen ja arviointi</a:t>
            </a:r>
          </a:p>
          <a:p>
            <a:r>
              <a:rPr lang="fi-FI" dirty="0"/>
              <a:t>Kodin ja koulun välinen yhteistyö</a:t>
            </a:r>
          </a:p>
          <a:p>
            <a:r>
              <a:rPr lang="fi-FI" dirty="0">
                <a:ea typeface="ＭＳ Ｐゴシック"/>
                <a:cs typeface="Arial"/>
              </a:rPr>
              <a:t>Oppilaiden ja opiskelijoiden arviointi</a:t>
            </a:r>
            <a:endParaRPr lang="fi-FI" dirty="0"/>
          </a:p>
          <a:p>
            <a:r>
              <a:rPr lang="fi-FI" dirty="0"/>
              <a:t>Tukiopetuksen antaminen</a:t>
            </a:r>
          </a:p>
          <a:p>
            <a:r>
              <a:rPr lang="fi-FI" dirty="0"/>
              <a:t>Koulun arviointi- ja kehittämistyöhön osallistuminen</a:t>
            </a:r>
          </a:p>
          <a:p>
            <a:r>
              <a:rPr lang="fi-FI" dirty="0">
                <a:ea typeface="ＭＳ Ｐゴシック"/>
                <a:cs typeface="Arial"/>
              </a:rPr>
              <a:t>Oppilas- ja opiskelijahuoltoon osallistuminen</a:t>
            </a:r>
            <a:endParaRPr lang="fi-FI" strike="sngStrike" dirty="0">
              <a:ea typeface="ＭＳ Ｐゴシック"/>
              <a:cs typeface="Arial"/>
            </a:endParaRPr>
          </a:p>
        </p:txBody>
      </p:sp>
      <p:sp>
        <p:nvSpPr>
          <p:cNvPr id="4" name="Alatunnisteen paikkamerkki 3"/>
          <p:cNvSpPr>
            <a:spLocks noGrp="1"/>
          </p:cNvSpPr>
          <p:nvPr>
            <p:ph type="ftr" sz="quarter" idx="3"/>
          </p:nvPr>
        </p:nvSpPr>
        <p:spPr/>
        <p:txBody>
          <a:bodyPr/>
          <a:lstStyle/>
          <a:p>
            <a:pPr>
              <a:defRPr/>
            </a:pPr>
            <a:r>
              <a:rPr lang="fi-FI"/>
              <a:t>Koulutus- ja perehdyttämisaineisto</a:t>
            </a:r>
          </a:p>
        </p:txBody>
      </p:sp>
    </p:spTree>
    <p:extLst>
      <p:ext uri="{BB962C8B-B14F-4D97-AF65-F5344CB8AC3E}">
        <p14:creationId xmlns:p14="http://schemas.microsoft.com/office/powerpoint/2010/main" val="190003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dirty="0"/>
              <a:t>Rehtorin perustehtävä</a:t>
            </a:r>
          </a:p>
        </p:txBody>
      </p:sp>
      <p:sp>
        <p:nvSpPr>
          <p:cNvPr id="3" name="Sisällön paikkamerkki 2"/>
          <p:cNvSpPr>
            <a:spLocks noGrp="1"/>
          </p:cNvSpPr>
          <p:nvPr>
            <p:ph idx="1"/>
          </p:nvPr>
        </p:nvSpPr>
        <p:spPr>
          <a:xfrm>
            <a:off x="609601" y="1257402"/>
            <a:ext cx="10972799" cy="5039321"/>
          </a:xfrm>
        </p:spPr>
        <p:txBody>
          <a:bodyPr/>
          <a:lstStyle/>
          <a:p>
            <a:r>
              <a:rPr lang="fi-FI" dirty="0"/>
              <a:t>Yleishallinto</a:t>
            </a:r>
          </a:p>
          <a:p>
            <a:r>
              <a:rPr lang="fi-FI" dirty="0"/>
              <a:t>Taloushallinto</a:t>
            </a:r>
          </a:p>
          <a:p>
            <a:r>
              <a:rPr lang="fi-FI" dirty="0"/>
              <a:t>Henkilöstöhallinto ja –johtaminen</a:t>
            </a:r>
          </a:p>
          <a:p>
            <a:r>
              <a:rPr lang="fi-FI" dirty="0"/>
              <a:t>Pedagoginen johtaminen</a:t>
            </a:r>
          </a:p>
          <a:p>
            <a:r>
              <a:rPr lang="fi-FI" dirty="0"/>
              <a:t>Turvallisuus- ja hyvinvointijohtaminen</a:t>
            </a:r>
          </a:p>
          <a:p>
            <a:r>
              <a:rPr lang="fi-FI" dirty="0"/>
              <a:t>Yhteydet sidosryhmiin</a:t>
            </a:r>
          </a:p>
          <a:p>
            <a:r>
              <a:rPr lang="fi-FI" dirty="0"/>
              <a:t>Kehittäminen</a:t>
            </a:r>
          </a:p>
          <a:p>
            <a:r>
              <a:rPr lang="fi-FI" dirty="0"/>
              <a:t>Laatutyö ja arviointi</a:t>
            </a:r>
          </a:p>
          <a:p>
            <a:r>
              <a:rPr lang="fi-FI" dirty="0"/>
              <a:t>Oppilas- ja opiskelija-asiat</a:t>
            </a:r>
          </a:p>
          <a:p>
            <a:r>
              <a:rPr lang="fi-FI" dirty="0"/>
              <a:t>Opetusvelvollisuus</a:t>
            </a:r>
          </a:p>
          <a:p>
            <a:r>
              <a:rPr lang="fi-FI" dirty="0"/>
              <a:t>Toimintasäännön mukaiset yleiset esimiehen ja rehtorin tehtävät</a:t>
            </a:r>
          </a:p>
          <a:p>
            <a:endParaRPr lang="fi-FI" dirty="0"/>
          </a:p>
        </p:txBody>
      </p:sp>
      <p:sp>
        <p:nvSpPr>
          <p:cNvPr id="4" name="Alatunnisteen paikkamerkki 3"/>
          <p:cNvSpPr>
            <a:spLocks noGrp="1"/>
          </p:cNvSpPr>
          <p:nvPr>
            <p:ph type="ftr" sz="quarter" idx="3"/>
          </p:nvPr>
        </p:nvSpPr>
        <p:spPr/>
        <p:txBody>
          <a:bodyPr/>
          <a:lstStyle/>
          <a:p>
            <a:pPr>
              <a:defRPr/>
            </a:pPr>
            <a:r>
              <a:rPr lang="fi-FI"/>
              <a:t>Koulutus- ja perehdyttämisaineisto</a:t>
            </a:r>
          </a:p>
        </p:txBody>
      </p:sp>
    </p:spTree>
    <p:extLst>
      <p:ext uri="{BB962C8B-B14F-4D97-AF65-F5344CB8AC3E}">
        <p14:creationId xmlns:p14="http://schemas.microsoft.com/office/powerpoint/2010/main" val="4052858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77620FE-ACE8-4E5A-9661-FABB3AF4BE0B}"/>
              </a:ext>
            </a:extLst>
          </p:cNvPr>
          <p:cNvSpPr>
            <a:spLocks noGrp="1"/>
          </p:cNvSpPr>
          <p:nvPr>
            <p:ph type="title"/>
          </p:nvPr>
        </p:nvSpPr>
        <p:spPr/>
        <p:txBody>
          <a:bodyPr/>
          <a:lstStyle/>
          <a:p>
            <a:pPr algn="ctr"/>
            <a:r>
              <a:rPr lang="fi-FI"/>
              <a:t>Opettajan palkan muodostuminen (esimerkki)</a:t>
            </a:r>
          </a:p>
        </p:txBody>
      </p:sp>
      <p:sp>
        <p:nvSpPr>
          <p:cNvPr id="4" name="Alatunnisteen paikkamerkki 3">
            <a:extLst>
              <a:ext uri="{FF2B5EF4-FFF2-40B4-BE49-F238E27FC236}">
                <a16:creationId xmlns:a16="http://schemas.microsoft.com/office/drawing/2014/main" id="{3BD3E7F8-9C39-45AE-B778-E5596302D99B}"/>
              </a:ext>
            </a:extLst>
          </p:cNvPr>
          <p:cNvSpPr>
            <a:spLocks noGrp="1"/>
          </p:cNvSpPr>
          <p:nvPr>
            <p:ph type="ftr" sz="quarter" idx="3"/>
          </p:nvPr>
        </p:nvSpPr>
        <p:spPr>
          <a:xfrm>
            <a:off x="3873862" y="6373391"/>
            <a:ext cx="3860800" cy="365125"/>
          </a:xfrm>
        </p:spPr>
        <p:txBody>
          <a:bodyPr/>
          <a:lstStyle/>
          <a:p>
            <a:pPr>
              <a:defRPr/>
            </a:pPr>
            <a:r>
              <a:rPr lang="fi-FI"/>
              <a:t>Koulutus- ja perehdyttämisaineisto</a:t>
            </a:r>
          </a:p>
        </p:txBody>
      </p:sp>
      <p:pic>
        <p:nvPicPr>
          <p:cNvPr id="7" name="Sisällön paikkamerkki 6"/>
          <p:cNvPicPr>
            <a:picLocks noGrp="1" noChangeAspect="1"/>
          </p:cNvPicPr>
          <p:nvPr>
            <p:ph idx="1"/>
          </p:nvPr>
        </p:nvPicPr>
        <p:blipFill>
          <a:blip r:embed="rId2"/>
          <a:stretch>
            <a:fillRect/>
          </a:stretch>
        </p:blipFill>
        <p:spPr>
          <a:xfrm>
            <a:off x="2409824" y="1710531"/>
            <a:ext cx="7242175" cy="4059375"/>
          </a:xfrm>
          <a:prstGeom prst="rect">
            <a:avLst/>
          </a:prstGeom>
        </p:spPr>
      </p:pic>
    </p:spTree>
    <p:extLst>
      <p:ext uri="{BB962C8B-B14F-4D97-AF65-F5344CB8AC3E}">
        <p14:creationId xmlns:p14="http://schemas.microsoft.com/office/powerpoint/2010/main" val="541634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a:t>Tehtävän vaativuuden arviointiin perustuva järjestelmä (TVA)</a:t>
            </a:r>
          </a:p>
        </p:txBody>
      </p:sp>
      <p:sp>
        <p:nvSpPr>
          <p:cNvPr id="4" name="Alatunnisteen paikkamerkki 3"/>
          <p:cNvSpPr>
            <a:spLocks noGrp="1"/>
          </p:cNvSpPr>
          <p:nvPr>
            <p:ph type="ftr" sz="quarter" idx="3"/>
          </p:nvPr>
        </p:nvSpPr>
        <p:spPr/>
        <p:txBody>
          <a:bodyPr/>
          <a:lstStyle/>
          <a:p>
            <a:pPr>
              <a:defRPr/>
            </a:pPr>
            <a:r>
              <a:rPr lang="fi-FI"/>
              <a:t>Koulutus- ja perehdyttämisaineisto</a:t>
            </a:r>
          </a:p>
        </p:txBody>
      </p:sp>
      <p:sp>
        <p:nvSpPr>
          <p:cNvPr id="7" name="Pyöristetty suorakulmio 6"/>
          <p:cNvSpPr/>
          <p:nvPr/>
        </p:nvSpPr>
        <p:spPr>
          <a:xfrm>
            <a:off x="1015662" y="1992404"/>
            <a:ext cx="1987713" cy="1063862"/>
          </a:xfrm>
          <a:prstGeom prst="roundRect">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1200" b="1">
                <a:solidFill>
                  <a:schemeClr val="tx1"/>
                </a:solidFill>
              </a:rPr>
              <a:t>Perustehtävän kuvaus</a:t>
            </a:r>
          </a:p>
        </p:txBody>
      </p:sp>
      <p:sp>
        <p:nvSpPr>
          <p:cNvPr id="8" name="Pyöristetty suorakulmio 7"/>
          <p:cNvSpPr/>
          <p:nvPr/>
        </p:nvSpPr>
        <p:spPr>
          <a:xfrm>
            <a:off x="3358010" y="1992404"/>
            <a:ext cx="1987713" cy="1063862"/>
          </a:xfrm>
          <a:prstGeom prst="roundRect">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1200" b="1">
                <a:solidFill>
                  <a:schemeClr val="tx1"/>
                </a:solidFill>
              </a:rPr>
              <a:t>Tehtävien vaativuuskriteerit</a:t>
            </a:r>
          </a:p>
        </p:txBody>
      </p:sp>
      <p:sp>
        <p:nvSpPr>
          <p:cNvPr id="9" name="Pyöristetty suorakulmio 8"/>
          <p:cNvSpPr/>
          <p:nvPr/>
        </p:nvSpPr>
        <p:spPr>
          <a:xfrm>
            <a:off x="5711036" y="1992404"/>
            <a:ext cx="1987713" cy="1063862"/>
          </a:xfrm>
          <a:prstGeom prst="roundRect">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1200" b="1">
                <a:solidFill>
                  <a:schemeClr val="tx1"/>
                </a:solidFill>
              </a:rPr>
              <a:t>Toistaiseksi määriteltyjen </a:t>
            </a:r>
            <a:r>
              <a:rPr lang="fi-FI" sz="1200" b="1" err="1">
                <a:solidFill>
                  <a:schemeClr val="tx1"/>
                </a:solidFill>
              </a:rPr>
              <a:t>tva</a:t>
            </a:r>
            <a:r>
              <a:rPr lang="fi-FI" sz="1200" b="1">
                <a:solidFill>
                  <a:schemeClr val="tx1"/>
                </a:solidFill>
              </a:rPr>
              <a:t>-lisien kohdentaminen</a:t>
            </a:r>
          </a:p>
        </p:txBody>
      </p:sp>
      <p:sp>
        <p:nvSpPr>
          <p:cNvPr id="10" name="Pyöristetty suorakulmio 9"/>
          <p:cNvSpPr/>
          <p:nvPr/>
        </p:nvSpPr>
        <p:spPr>
          <a:xfrm>
            <a:off x="8118804" y="2025379"/>
            <a:ext cx="1987713" cy="1063862"/>
          </a:xfrm>
          <a:prstGeom prst="roundRect">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1200" b="1" dirty="0">
                <a:solidFill>
                  <a:schemeClr val="tx1"/>
                </a:solidFill>
              </a:rPr>
              <a:t>Vaativuutta lisäävien tekijöiden arviointi koulukohtaisesti</a:t>
            </a:r>
          </a:p>
        </p:txBody>
      </p:sp>
      <p:sp>
        <p:nvSpPr>
          <p:cNvPr id="11" name="Pyöristetty suorakulmio 10"/>
          <p:cNvSpPr/>
          <p:nvPr/>
        </p:nvSpPr>
        <p:spPr>
          <a:xfrm>
            <a:off x="1016964" y="3388444"/>
            <a:ext cx="1987713" cy="1063862"/>
          </a:xfrm>
          <a:prstGeom prst="roundRect">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1200" b="1">
                <a:solidFill>
                  <a:schemeClr val="tx1"/>
                </a:solidFill>
              </a:rPr>
              <a:t>Rehtorin esitykset koulukohtaisten </a:t>
            </a:r>
            <a:r>
              <a:rPr lang="fi-FI" sz="1200" b="1" err="1">
                <a:solidFill>
                  <a:schemeClr val="tx1"/>
                </a:solidFill>
              </a:rPr>
              <a:t>tva</a:t>
            </a:r>
            <a:r>
              <a:rPr lang="fi-FI" sz="1200" b="1">
                <a:solidFill>
                  <a:schemeClr val="tx1"/>
                </a:solidFill>
              </a:rPr>
              <a:t>-lisien kohdentamisesta eri tehtäviin</a:t>
            </a:r>
          </a:p>
        </p:txBody>
      </p:sp>
      <p:sp>
        <p:nvSpPr>
          <p:cNvPr id="12" name="Pyöristetty suorakulmio 11"/>
          <p:cNvSpPr/>
          <p:nvPr/>
        </p:nvSpPr>
        <p:spPr>
          <a:xfrm>
            <a:off x="3358010" y="3385510"/>
            <a:ext cx="1987713" cy="1063862"/>
          </a:xfrm>
          <a:prstGeom prst="roundRect">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1200" b="1">
                <a:solidFill>
                  <a:schemeClr val="tx1"/>
                </a:solidFill>
              </a:rPr>
              <a:t>Päätökset </a:t>
            </a:r>
            <a:r>
              <a:rPr lang="fi-FI" sz="1200" b="1" err="1">
                <a:solidFill>
                  <a:schemeClr val="tx1"/>
                </a:solidFill>
              </a:rPr>
              <a:t>tva</a:t>
            </a:r>
            <a:r>
              <a:rPr lang="fi-FI" sz="1200" b="1">
                <a:solidFill>
                  <a:schemeClr val="tx1"/>
                </a:solidFill>
              </a:rPr>
              <a:t>-lisien saajiksi</a:t>
            </a:r>
          </a:p>
        </p:txBody>
      </p:sp>
      <p:sp>
        <p:nvSpPr>
          <p:cNvPr id="13" name="Pyöristetty suorakulmio 12"/>
          <p:cNvSpPr/>
          <p:nvPr/>
        </p:nvSpPr>
        <p:spPr>
          <a:xfrm>
            <a:off x="5711036" y="3388444"/>
            <a:ext cx="1987713" cy="1063862"/>
          </a:xfrm>
          <a:prstGeom prst="roundRect">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1200" b="1">
                <a:solidFill>
                  <a:schemeClr val="tx1"/>
                </a:solidFill>
              </a:rPr>
              <a:t>Tehtäväkohtainen palkka (</a:t>
            </a:r>
            <a:r>
              <a:rPr lang="fi-FI" sz="1200" b="1" err="1">
                <a:solidFill>
                  <a:schemeClr val="tx1"/>
                </a:solidFill>
              </a:rPr>
              <a:t>hinnoittelu+tva</a:t>
            </a:r>
            <a:r>
              <a:rPr lang="fi-FI" sz="1200" b="1">
                <a:solidFill>
                  <a:schemeClr val="tx1"/>
                </a:solidFill>
              </a:rPr>
              <a:t>)</a:t>
            </a:r>
          </a:p>
        </p:txBody>
      </p:sp>
      <p:sp>
        <p:nvSpPr>
          <p:cNvPr id="14" name="Nuoli oikealle 13"/>
          <p:cNvSpPr/>
          <p:nvPr/>
        </p:nvSpPr>
        <p:spPr>
          <a:xfrm>
            <a:off x="7698749" y="2390503"/>
            <a:ext cx="326571" cy="19594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5" name="Nuoli oikealle 14"/>
          <p:cNvSpPr/>
          <p:nvPr/>
        </p:nvSpPr>
        <p:spPr>
          <a:xfrm>
            <a:off x="5343338" y="2390503"/>
            <a:ext cx="326571" cy="19594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6" name="Nuoli oikealle 15"/>
          <p:cNvSpPr/>
          <p:nvPr/>
        </p:nvSpPr>
        <p:spPr>
          <a:xfrm>
            <a:off x="3003375" y="2425337"/>
            <a:ext cx="326571" cy="19594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7" name="Nuoli oikealle 16"/>
          <p:cNvSpPr/>
          <p:nvPr/>
        </p:nvSpPr>
        <p:spPr>
          <a:xfrm>
            <a:off x="3004677" y="3714207"/>
            <a:ext cx="326571" cy="19594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8" name="Nuoli oikealle 17"/>
          <p:cNvSpPr/>
          <p:nvPr/>
        </p:nvSpPr>
        <p:spPr>
          <a:xfrm>
            <a:off x="5345723" y="3723727"/>
            <a:ext cx="326571" cy="19594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9" name="Nuoli oikealle 18"/>
          <p:cNvSpPr/>
          <p:nvPr/>
        </p:nvSpPr>
        <p:spPr>
          <a:xfrm>
            <a:off x="10115226" y="2397035"/>
            <a:ext cx="326571" cy="19594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21" name="Tekstiruutu 20"/>
          <p:cNvSpPr txBox="1"/>
          <p:nvPr/>
        </p:nvSpPr>
        <p:spPr>
          <a:xfrm>
            <a:off x="1158240" y="4955177"/>
            <a:ext cx="8560526" cy="461665"/>
          </a:xfrm>
          <a:prstGeom prst="rect">
            <a:avLst/>
          </a:prstGeom>
          <a:noFill/>
        </p:spPr>
        <p:txBody>
          <a:bodyPr wrap="square" rtlCol="0">
            <a:spAutoFit/>
          </a:bodyPr>
          <a:lstStyle/>
          <a:p>
            <a:pPr marL="285750" indent="-285750">
              <a:buClr>
                <a:srgbClr val="FF0000"/>
              </a:buClr>
              <a:buFont typeface="Arial" panose="020B0604020202020204" pitchFamily="34" charset="0"/>
              <a:buChar char="•"/>
            </a:pPr>
            <a:r>
              <a:rPr lang="fi-FI" sz="2400">
                <a:latin typeface="+mn-lt"/>
              </a:rPr>
              <a:t>Arviointi perustuu tehtävän vaativuuteen </a:t>
            </a:r>
            <a:endParaRPr lang="fi-FI">
              <a:latin typeface="+mn-lt"/>
            </a:endParaRPr>
          </a:p>
        </p:txBody>
      </p:sp>
      <p:sp>
        <p:nvSpPr>
          <p:cNvPr id="3" name="Pyöristetty suorakulmio 20">
            <a:extLst>
              <a:ext uri="{FF2B5EF4-FFF2-40B4-BE49-F238E27FC236}">
                <a16:creationId xmlns:a16="http://schemas.microsoft.com/office/drawing/2014/main" id="{660AFA7A-D56D-48C2-B78F-1CFE775B13BF}"/>
              </a:ext>
            </a:extLst>
          </p:cNvPr>
          <p:cNvSpPr/>
          <p:nvPr/>
        </p:nvSpPr>
        <p:spPr>
          <a:xfrm>
            <a:off x="8110096" y="3416703"/>
            <a:ext cx="1987713" cy="1063862"/>
          </a:xfrm>
          <a:prstGeom prst="roundRect">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1200" b="1">
                <a:solidFill>
                  <a:schemeClr val="tx1"/>
                </a:solidFill>
              </a:rPr>
              <a:t>Tiedottaminen</a:t>
            </a:r>
            <a:endParaRPr lang="fi-FI" sz="1200" b="1">
              <a:solidFill>
                <a:schemeClr val="tx1"/>
              </a:solidFill>
              <a:ea typeface="Verdana"/>
              <a:cs typeface="Verdana"/>
            </a:endParaRPr>
          </a:p>
        </p:txBody>
      </p:sp>
      <p:sp>
        <p:nvSpPr>
          <p:cNvPr id="22" name="Nuoli oikealle 17">
            <a:extLst>
              <a:ext uri="{FF2B5EF4-FFF2-40B4-BE49-F238E27FC236}">
                <a16:creationId xmlns:a16="http://schemas.microsoft.com/office/drawing/2014/main" id="{4C0829C4-153F-47AA-836B-5DF3B7FE7F18}"/>
              </a:ext>
            </a:extLst>
          </p:cNvPr>
          <p:cNvSpPr/>
          <p:nvPr/>
        </p:nvSpPr>
        <p:spPr>
          <a:xfrm>
            <a:off x="7700107" y="3753034"/>
            <a:ext cx="326571" cy="19594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1253906107"/>
      </p:ext>
    </p:extLst>
  </p:cSld>
  <p:clrMapOvr>
    <a:masterClrMapping/>
  </p:clrMapOvr>
</p:sld>
</file>

<file path=ppt/theme/theme1.xml><?xml version="1.0" encoding="utf-8"?>
<a:theme xmlns:a="http://schemas.openxmlformats.org/drawingml/2006/main" name="Kuopion kaupunki esitysmalli">
  <a:themeElements>
    <a:clrScheme name="Kuopio_2018_3">
      <a:dk1>
        <a:srgbClr val="0F0F0F"/>
      </a:dk1>
      <a:lt1>
        <a:srgbClr val="FFFFFF"/>
      </a:lt1>
      <a:dk2>
        <a:srgbClr val="C5CAD6"/>
      </a:dk2>
      <a:lt2>
        <a:srgbClr val="FFFFFF"/>
      </a:lt2>
      <a:accent1>
        <a:srgbClr val="F01E00"/>
      </a:accent1>
      <a:accent2>
        <a:srgbClr val="E961A5"/>
      </a:accent2>
      <a:accent3>
        <a:srgbClr val="192D9B"/>
      </a:accent3>
      <a:accent4>
        <a:srgbClr val="5998E5"/>
      </a:accent4>
      <a:accent5>
        <a:srgbClr val="253055"/>
      </a:accent5>
      <a:accent6>
        <a:srgbClr val="ADB4C5"/>
      </a:accent6>
      <a:hlink>
        <a:srgbClr val="0563C1"/>
      </a:hlink>
      <a:folHlink>
        <a:srgbClr val="4B4B4B"/>
      </a:folHlink>
    </a:clrScheme>
    <a:fontScheme name="Kuopion kaupunki 2018">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Esitysmalli_laajakuva_2018_kevyt" id="{FB88C70D-B898-4BDA-AF9D-8CF4C538DB3A}" vid="{06E32569-410E-445B-B105-08E9B8782F23}"/>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49B409498DCEB40870A6A00D2606B47" ma:contentTypeVersion="2" ma:contentTypeDescription="Create a new document." ma:contentTypeScope="" ma:versionID="753ddc489ee0e1c40902812a932536fc">
  <xsd:schema xmlns:xsd="http://www.w3.org/2001/XMLSchema" xmlns:xs="http://www.w3.org/2001/XMLSchema" xmlns:p="http://schemas.microsoft.com/office/2006/metadata/properties" xmlns:ns2="dc0038b9-f65b-46db-b3f3-d008160543b7" targetNamespace="http://schemas.microsoft.com/office/2006/metadata/properties" ma:root="true" ma:fieldsID="79ddb8b312fb0f8ce4572e93cb4eac75" ns2:_="">
    <xsd:import namespace="dc0038b9-f65b-46db-b3f3-d008160543b7"/>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0038b9-f65b-46db-b3f3-d008160543b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6D0A992-4780-443E-8B30-D8386F10D0B2}">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dc0038b9-f65b-46db-b3f3-d008160543b7"/>
    <ds:schemaRef ds:uri="http://www.w3.org/XML/1998/namespace"/>
    <ds:schemaRef ds:uri="http://purl.org/dc/dcmitype/"/>
  </ds:schemaRefs>
</ds:datastoreItem>
</file>

<file path=customXml/itemProps2.xml><?xml version="1.0" encoding="utf-8"?>
<ds:datastoreItem xmlns:ds="http://schemas.openxmlformats.org/officeDocument/2006/customXml" ds:itemID="{70F84285-B3D6-4B67-98F1-37F2111C0CEC}">
  <ds:schemaRefs>
    <ds:schemaRef ds:uri="http://schemas.microsoft.com/sharepoint/v3/contenttype/forms"/>
  </ds:schemaRefs>
</ds:datastoreItem>
</file>

<file path=customXml/itemProps3.xml><?xml version="1.0" encoding="utf-8"?>
<ds:datastoreItem xmlns:ds="http://schemas.openxmlformats.org/officeDocument/2006/customXml" ds:itemID="{0599B40E-C80B-415C-B31B-70706693F9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0038b9-f65b-46db-b3f3-d008160543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Esitysmalli_laajakuva_2018_kevyt</Template>
  <TotalTime>0</TotalTime>
  <Words>959</Words>
  <Application>Microsoft Office PowerPoint</Application>
  <PresentationFormat>Laajakuva</PresentationFormat>
  <Paragraphs>159</Paragraphs>
  <Slides>16</Slides>
  <Notes>0</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16</vt:i4>
      </vt:variant>
    </vt:vector>
  </HeadingPairs>
  <TitlesOfParts>
    <vt:vector size="22" baseType="lpstr">
      <vt:lpstr>ＭＳ Ｐゴシック</vt:lpstr>
      <vt:lpstr>Arial</vt:lpstr>
      <vt:lpstr>Calibri</vt:lpstr>
      <vt:lpstr>Georgia</vt:lpstr>
      <vt:lpstr>Verdana</vt:lpstr>
      <vt:lpstr>Kuopion kaupunki esitysmalli</vt:lpstr>
      <vt:lpstr>PowerPoint-esitys</vt:lpstr>
      <vt:lpstr>Työsuoritukseen perustuva palkkausjärjestelmä (TSA) perusopetuksen ja lukiokoulutuksen opettajilla </vt:lpstr>
      <vt:lpstr>TSA-järjestelmän tavoitteet</vt:lpstr>
      <vt:lpstr>Työsuorituksen arviointiin perustuva palkkausjärjestelmä</vt:lpstr>
      <vt:lpstr>Toimintaa ohjaavat arvot ja normit</vt:lpstr>
      <vt:lpstr>Opettajan perustehtävä</vt:lpstr>
      <vt:lpstr>Rehtorin perustehtävä</vt:lpstr>
      <vt:lpstr>Opettajan palkan muodostuminen (esimerkki)</vt:lpstr>
      <vt:lpstr>Tehtävän vaativuuden arviointiin perustuva järjestelmä (TVA)</vt:lpstr>
      <vt:lpstr>Henkilökohtaisen työsuorituksen arviointiin perustuva järjestelmä (TSA)</vt:lpstr>
      <vt:lpstr>TSA-järjestelmän onnistumisen edellytykset</vt:lpstr>
      <vt:lpstr>PowerPoint-esitys</vt:lpstr>
      <vt:lpstr>Arviointia ohjaavat kriteerit</vt:lpstr>
      <vt:lpstr>Yhteistyö- ja vuorovaikutustaidot</vt:lpstr>
      <vt:lpstr>Monipuolinen ammatinhallinta</vt:lpstr>
      <vt:lpstr>Kyvykkyys ja oma-aloitteisuus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38</cp:revision>
  <dcterms:created xsi:type="dcterms:W3CDTF">2019-02-26T21:29:59Z</dcterms:created>
  <dcterms:modified xsi:type="dcterms:W3CDTF">2019-04-15T12:39:57Z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0x010100949B409498DCEB40870A6A00D2606B47</vt:lpwstr>
  </property>
</Properties>
</file>