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669088" cy="9926638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Vaalea tyyli 2 - Korostu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8B1032C-EA38-4F05-BA0D-38AFFFC7BED3}" styleName="Vaalea tyyli 3 - Korostu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Normaali tyyli 4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106" y="-84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3835" tIns="46918" rIns="93835" bIns="469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3835" tIns="46918" rIns="93835" bIns="469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590EED1-0BC3-4BB9-8EB5-B926B537AB3F}" type="datetime1">
              <a:rPr lang="fi-FI"/>
              <a:pPr>
                <a:defRPr/>
              </a:pPr>
              <a:t>15.4.2019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3835" tIns="46918" rIns="93835" bIns="469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3835" tIns="46918" rIns="93835" bIns="469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7BEAB4D-EF50-45DF-9D64-6E14AE0F09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961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3835" tIns="46918" rIns="93835" bIns="469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3835" tIns="46918" rIns="93835" bIns="469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A71B547-9146-4D47-A0A1-09434ED91A0A}" type="datetime1">
              <a:rPr lang="fi-FI"/>
              <a:pPr>
                <a:defRPr/>
              </a:pPr>
              <a:t>15.4.2019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5" tIns="46918" rIns="93835" bIns="46918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wrap="square" lIns="93835" tIns="46918" rIns="93835" bIns="4691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dirty="0"/>
              <a:t>Muokkaa tekstin perustyylejä osoittamalla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3835" tIns="46918" rIns="93835" bIns="469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3835" tIns="46918" rIns="93835" bIns="469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DFC2BB4-0084-4C51-890A-9AE0EA2379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712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charset="-128"/>
        <a:cs typeface="Georgia" pitchFamily="18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" y="9525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6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t"/>
          <a:lstStyle>
            <a:lvl1pPr algn="l">
              <a:defRPr sz="2400" b="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5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11722797-5C08-4E6C-844A-84FBF85AC280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308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0">
                <a:solidFill>
                  <a:srgbClr val="F01E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4714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914399" y="2371346"/>
            <a:ext cx="10363200" cy="1362075"/>
          </a:xfrm>
        </p:spPr>
        <p:txBody>
          <a:bodyPr anchor="b"/>
          <a:lstStyle>
            <a:lvl1pPr algn="ctr">
              <a:defRPr sz="3000" b="0" cap="none">
                <a:solidFill>
                  <a:srgbClr val="F01E00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86892" y="3881371"/>
            <a:ext cx="8818215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69806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000" cap="none" baseline="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spcBef>
                <a:spcPts val="624"/>
              </a:spcBef>
              <a:buSzPct val="100000"/>
              <a:buFont typeface="Arial" panose="020B0604020202020204" pitchFamily="34" charset="0"/>
              <a:buChar char="•"/>
              <a:defRPr sz="2400"/>
            </a:lvl1pPr>
            <a:lvl2pPr marL="742950" indent="-285750">
              <a:spcBef>
                <a:spcPts val="624"/>
              </a:spcBef>
              <a:buSzPct val="100000"/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ts val="624"/>
              </a:spcBef>
              <a:buSzPct val="100000"/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624"/>
              </a:spcBef>
              <a:buSzPct val="100000"/>
              <a:buFont typeface="Verdana" panose="020B0604030504040204" pitchFamily="34" charset="0"/>
              <a:buChar char="–"/>
              <a:defRPr sz="2000"/>
            </a:lvl4pPr>
            <a:lvl5pPr marL="2057400" indent="-228600">
              <a:spcBef>
                <a:spcPts val="624"/>
              </a:spcBef>
              <a:buSzPct val="100000"/>
              <a:buFont typeface="Arial" panose="020B0604020202020204" pitchFamily="34" charset="0"/>
              <a:buChar char="»"/>
              <a:defRPr sz="2000"/>
            </a:lvl5pPr>
          </a:lstStyle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AB298C51-B969-41E0-A69D-0CA5C544862A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184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6355405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83D9076-5E96-4559-93BD-3E5DE91AE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6276" y="3113834"/>
            <a:ext cx="5093806" cy="3127423"/>
          </a:xfrm>
          <a:prstGeom prst="rect">
            <a:avLst/>
          </a:prstGeom>
        </p:spPr>
      </p:pic>
      <p:sp>
        <p:nvSpPr>
          <p:cNvPr id="8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F9D154AE-B447-4954-B074-78F82CD6A554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136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>
            <a:extLst>
              <a:ext uri="{FF2B5EF4-FFF2-40B4-BE49-F238E27FC236}">
                <a16:creationId xmlns:a16="http://schemas.microsoft.com/office/drawing/2014/main" id="{E1A731BE-68CF-464A-BDE1-CDCB45DFB5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5707" y="1298326"/>
            <a:ext cx="5400675" cy="4572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09600" y="1539790"/>
            <a:ext cx="5694947" cy="1143000"/>
          </a:xfrm>
        </p:spPr>
        <p:txBody>
          <a:bodyPr/>
          <a:lstStyle>
            <a:lvl1pPr algn="l">
              <a:defRPr sz="2400" cap="none" baseline="0"/>
            </a:lvl1pPr>
          </a:lstStyle>
          <a:p>
            <a:r>
              <a:rPr lang="fi-FI" dirty="0"/>
              <a:t>Lisää lopputervehdys napsauttamalla</a:t>
            </a:r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AEC169EF-B452-4734-B327-E4810D5AB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5618" y="3114005"/>
            <a:ext cx="4533900" cy="192405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F900AD87-F512-4523-8BF3-9BC3AFA77784}"/>
              </a:ext>
            </a:extLst>
          </p:cNvPr>
          <p:cNvSpPr txBox="1"/>
          <p:nvPr userDrawn="1"/>
        </p:nvSpPr>
        <p:spPr>
          <a:xfrm>
            <a:off x="615618" y="6030093"/>
            <a:ext cx="3232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tx1"/>
                </a:solidFill>
              </a:rPr>
              <a:t>etunimi.sukunimi</a:t>
            </a:r>
            <a:r>
              <a:rPr lang="fi-FI" sz="1400" dirty="0" smtClean="0">
                <a:solidFill>
                  <a:schemeClr val="tx1"/>
                </a:solidFill>
              </a:rPr>
              <a:t>(at)kuopio.fi</a:t>
            </a:r>
            <a:endParaRPr lang="fi-FI" sz="1400" dirty="0">
              <a:solidFill>
                <a:schemeClr val="tx1"/>
              </a:solidFill>
            </a:endParaRPr>
          </a:p>
          <a:p>
            <a:r>
              <a:rPr lang="fi-FI" sz="1400" dirty="0" smtClean="0">
                <a:solidFill>
                  <a:schemeClr val="tx1"/>
                </a:solidFill>
              </a:rPr>
              <a:t>www.kuopio.fi</a:t>
            </a:r>
            <a:endParaRPr lang="fi-FI" sz="1400" dirty="0">
              <a:solidFill>
                <a:schemeClr val="tx1"/>
              </a:solidFill>
            </a:endParaRPr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BFCC2DC6-FEA3-4B0E-8580-F41E0F95BE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66591" y="6124992"/>
            <a:ext cx="1009791" cy="3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2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E4C2AED-ADC5-4423-89DD-ECEC60AD0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99362" y="2799995"/>
            <a:ext cx="3986260" cy="337461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7416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F3A03394-DB86-4361-962C-A0A66D7DAF59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343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lang="fi-FI" sz="2000" kern="1200" dirty="0" smtClean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BD1F73D-2AF1-48ED-B877-2DB66EC5B672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167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F24A2058-9E71-40AD-9D16-642067DB063C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514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43CE7E19-2FFE-499A-A2C4-1C40FA67BF10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137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109727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1" y="1600202"/>
            <a:ext cx="10972799" cy="4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0F5E1493-2B27-4C38-A071-9809BDEFD18C}"/>
              </a:ext>
            </a:extLst>
          </p:cNvPr>
          <p:cNvCxnSpPr/>
          <p:nvPr userDrawn="1"/>
        </p:nvCxnSpPr>
        <p:spPr>
          <a:xfrm>
            <a:off x="0" y="6280922"/>
            <a:ext cx="12204000" cy="0"/>
          </a:xfrm>
          <a:prstGeom prst="line">
            <a:avLst/>
          </a:prstGeom>
          <a:ln>
            <a:solidFill>
              <a:srgbClr val="F01E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F6F209B3-7A1E-4648-BD8E-FD1475F5E8A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620734" y="6352140"/>
            <a:ext cx="1009791" cy="333422"/>
          </a:xfrm>
          <a:prstGeom prst="rect">
            <a:avLst/>
          </a:prstGeom>
        </p:spPr>
      </p:pic>
      <p:sp>
        <p:nvSpPr>
          <p:cNvPr id="10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22300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5D8146BC-C010-4C3B-8DD9-32AD74F45859}" type="datetime1">
              <a:rPr lang="fi-FI" smtClean="0"/>
              <a:t>15.4.2019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799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1" r:id="rId2"/>
    <p:sldLayoutId id="2147483686" r:id="rId3"/>
    <p:sldLayoutId id="2147483688" r:id="rId4"/>
    <p:sldLayoutId id="2147483761" r:id="rId5"/>
    <p:sldLayoutId id="2147483713" r:id="rId6"/>
    <p:sldLayoutId id="2147483712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0" kern="1200" cap="none">
          <a:solidFill>
            <a:srgbClr val="F01E00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8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06B36-156C-4ECE-91F9-00A134DB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Järjestelyerä 1.8.2019 alkaen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64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7620FE-ACE8-4E5A-9661-FABB3AF4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Järjestelyerä 1.8.2019 alkaen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63B03F-C7F0-4624-88C0-74327DEC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TVA 45 %</a:t>
            </a:r>
          </a:p>
          <a:p>
            <a:pPr lvl="1"/>
            <a:r>
              <a:rPr lang="fi-FI" dirty="0" smtClean="0"/>
              <a:t>11 921 €/kk (</a:t>
            </a:r>
            <a:r>
              <a:rPr lang="fi-FI" dirty="0"/>
              <a:t>12039,38 </a:t>
            </a:r>
            <a:r>
              <a:rPr lang="fi-FI" dirty="0" smtClean="0"/>
              <a:t>€/kk)</a:t>
            </a:r>
          </a:p>
          <a:p>
            <a:pPr lvl="1"/>
            <a:r>
              <a:rPr lang="fi-FI" dirty="0" smtClean="0"/>
              <a:t>Maksetaan kuukausittain 1.8.2019 alkaen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TSA 55 % </a:t>
            </a:r>
          </a:p>
          <a:p>
            <a:pPr lvl="1"/>
            <a:r>
              <a:rPr lang="fi-FI" dirty="0" smtClean="0"/>
              <a:t>14 571 €/kk (</a:t>
            </a:r>
            <a:r>
              <a:rPr lang="fi-FI" dirty="0"/>
              <a:t>14714,80 €/</a:t>
            </a:r>
            <a:r>
              <a:rPr lang="fi-FI" dirty="0" smtClean="0"/>
              <a:t>kk)</a:t>
            </a:r>
          </a:p>
          <a:p>
            <a:pPr lvl="1"/>
            <a:r>
              <a:rPr lang="fi-FI" dirty="0" smtClean="0"/>
              <a:t>Maksetaan ajalta 1.8. – 31.12.2019 joulukuun palkanmaksun yhteydessä</a:t>
            </a:r>
          </a:p>
          <a:p>
            <a:pPr lvl="1"/>
            <a:r>
              <a:rPr lang="fi-FI" dirty="0" smtClean="0"/>
              <a:t>1.1.2020 alkaen kuukausittain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BD3E7F8-9C39-45AE-B778-E5596302D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73862" y="6373391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fi-FI" smtClean="0"/>
              <a:t>Järjestelyerän käyttö 1.8.2019 alkaen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6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598573"/>
          </a:xfrm>
        </p:spPr>
        <p:txBody>
          <a:bodyPr/>
          <a:lstStyle/>
          <a:p>
            <a:pPr algn="ctr"/>
            <a:r>
              <a:rPr lang="fi-FI" dirty="0" smtClean="0"/>
              <a:t>Toistaiseksi voimassa olevat </a:t>
            </a:r>
            <a:r>
              <a:rPr lang="fi-FI" dirty="0" err="1" smtClean="0"/>
              <a:t>tva</a:t>
            </a:r>
            <a:r>
              <a:rPr lang="fi-FI" dirty="0" smtClean="0"/>
              <a:t>-korvaukset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988541"/>
            <a:ext cx="10972799" cy="5202397"/>
          </a:xfrm>
        </p:spPr>
        <p:txBody>
          <a:bodyPr/>
          <a:lstStyle/>
          <a:p>
            <a:r>
              <a:rPr lang="fi-FI" sz="2000" dirty="0" smtClean="0"/>
              <a:t>Alkuopetuksen luokanohjaajan palkkio 2. luokan opettajille 64,63 €/kk</a:t>
            </a:r>
          </a:p>
          <a:p>
            <a:pPr lvl="1"/>
            <a:r>
              <a:rPr lang="fi-FI" dirty="0" smtClean="0"/>
              <a:t>Yhdysluokan opettajille 1. tai 2. luokan opettajan </a:t>
            </a:r>
            <a:r>
              <a:rPr lang="fi-FI" dirty="0" err="1" smtClean="0"/>
              <a:t>tva</a:t>
            </a:r>
            <a:r>
              <a:rPr lang="fi-FI" dirty="0" smtClean="0"/>
              <a:t>-korvaus sen mukaan, onko luokalla enemmän 1.- tai 2.-luokkalaisia</a:t>
            </a:r>
          </a:p>
          <a:p>
            <a:pPr lvl="1"/>
            <a:r>
              <a:rPr lang="fi-FI" dirty="0" smtClean="0"/>
              <a:t>Yhteensä 4459,72 €/kk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sz="2000" dirty="0" smtClean="0"/>
              <a:t>Vuosiluokkien 7 – 9 luokanohjaajille 27,27 €/kk</a:t>
            </a:r>
          </a:p>
          <a:p>
            <a:pPr lvl="1"/>
            <a:r>
              <a:rPr lang="fi-FI" dirty="0" smtClean="0"/>
              <a:t>Yhteensä 3953,76 €/kk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sz="2000" dirty="0" smtClean="0"/>
              <a:t>Pienten alakoulujen apulaisjohtajat</a:t>
            </a:r>
          </a:p>
          <a:p>
            <a:pPr lvl="1"/>
            <a:r>
              <a:rPr lang="fi-FI" dirty="0" smtClean="0"/>
              <a:t>Pajulahti, Palonurmi, </a:t>
            </a:r>
            <a:r>
              <a:rPr lang="fi-FI" dirty="0" err="1" smtClean="0"/>
              <a:t>Pulkonkoski</a:t>
            </a:r>
            <a:r>
              <a:rPr lang="fi-FI" dirty="0" smtClean="0"/>
              <a:t> 45,89 €/kk</a:t>
            </a:r>
          </a:p>
          <a:p>
            <a:pPr lvl="1"/>
            <a:r>
              <a:rPr lang="fi-FI" dirty="0" err="1" smtClean="0"/>
              <a:t>Hiltulanlahti</a:t>
            </a:r>
            <a:r>
              <a:rPr lang="fi-FI" dirty="0" smtClean="0"/>
              <a:t>, Kurkimäki, Käärmelahti, Pihkainmäki, Vehmasmäki 91,79 €/kk</a:t>
            </a:r>
          </a:p>
          <a:p>
            <a:pPr lvl="1"/>
            <a:r>
              <a:rPr lang="fi-FI" dirty="0" smtClean="0"/>
              <a:t>Yhteensä 596,85 €/kk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Järjestelyerän käyttö 1.8.2019 alkaen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68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117884"/>
            <a:ext cx="10972799" cy="1143000"/>
          </a:xfrm>
        </p:spPr>
        <p:txBody>
          <a:bodyPr/>
          <a:lstStyle/>
          <a:p>
            <a:pPr algn="ctr"/>
            <a:r>
              <a:rPr lang="fi-FI" dirty="0" smtClean="0"/>
              <a:t>Koulu- tai kuntakohtainen lisätehtävä (OVTES)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Järjestelyerän käyttö 1.8.2019 alkaen</a:t>
            </a:r>
            <a:endParaRPr lang="fi-FI" dirty="0"/>
          </a:p>
        </p:txBody>
      </p:sp>
      <p:graphicFrame>
        <p:nvGraphicFramePr>
          <p:cNvPr id="13" name="Sisällön paikkamerkk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91889"/>
              </p:ext>
            </p:extLst>
          </p:nvPr>
        </p:nvGraphicFramePr>
        <p:xfrm>
          <a:off x="1758460" y="1259025"/>
          <a:ext cx="8698523" cy="348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88832">
                  <a:extLst>
                    <a:ext uri="{9D8B030D-6E8A-4147-A177-3AD203B41FA5}">
                      <a16:colId xmlns:a16="http://schemas.microsoft.com/office/drawing/2014/main" val="1777845420"/>
                    </a:ext>
                  </a:extLst>
                </a:gridCol>
                <a:gridCol w="2203939">
                  <a:extLst>
                    <a:ext uri="{9D8B030D-6E8A-4147-A177-3AD203B41FA5}">
                      <a16:colId xmlns:a16="http://schemas.microsoft.com/office/drawing/2014/main" val="269283602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282120296"/>
                    </a:ext>
                  </a:extLst>
                </a:gridCol>
                <a:gridCol w="2719752">
                  <a:extLst>
                    <a:ext uri="{9D8B030D-6E8A-4147-A177-3AD203B41FA5}">
                      <a16:colId xmlns:a16="http://schemas.microsoft.com/office/drawing/2014/main" val="1800975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ppr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Lk</a:t>
                      </a:r>
                      <a:r>
                        <a:rPr lang="fi-FI" sz="1600" dirty="0" smtClean="0"/>
                        <a:t> 1 – 6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Lk</a:t>
                      </a:r>
                      <a:r>
                        <a:rPr lang="fi-FI" sz="1600" dirty="0" smtClean="0"/>
                        <a:t> 7 - 9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rgbClr val="FF0000"/>
                          </a:solidFill>
                        </a:rPr>
                        <a:t>Kuopio-lisä </a:t>
                      </a:r>
                    </a:p>
                    <a:p>
                      <a:r>
                        <a:rPr lang="fi-FI" sz="1400" dirty="0" smtClean="0">
                          <a:solidFill>
                            <a:srgbClr val="FF0000"/>
                          </a:solidFill>
                        </a:rPr>
                        <a:t>1.8.2019 alkaen </a:t>
                      </a:r>
                      <a:endParaRPr lang="fi-FI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321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 – 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45,88 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61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mtClean="0"/>
                        <a:t>6 –</a:t>
                      </a:r>
                      <a:r>
                        <a:rPr lang="fi-FI" baseline="0" smtClean="0"/>
                        <a:t> 8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231,90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45,88 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39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9 – 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231,90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463,80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68,83 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1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17 – 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347,86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579,75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91,79 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01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22 – 25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347,86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811,66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91,79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96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26 – 29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463,80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1043,57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137,68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547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30 – 33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579,75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1159,49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137,68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94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34 -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695,70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1275,46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183,57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41024"/>
                  </a:ext>
                </a:extLst>
              </a:tr>
            </a:tbl>
          </a:graphicData>
        </a:graphic>
      </p:graphicFrame>
      <p:sp>
        <p:nvSpPr>
          <p:cNvPr id="14" name="Tekstiruutu 13"/>
          <p:cNvSpPr txBox="1"/>
          <p:nvPr/>
        </p:nvSpPr>
        <p:spPr>
          <a:xfrm>
            <a:off x="1688125" y="4928046"/>
            <a:ext cx="7220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i-FI" sz="2400" dirty="0" smtClean="0"/>
              <a:t>Alakoulut 1858,22 €/kk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i-FI" sz="2400" dirty="0" smtClean="0"/>
              <a:t>Yhtenäiskoulut 883,67 €/kk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i-FI" sz="2400" dirty="0" smtClean="0"/>
              <a:t>Yläkoulut 367,60 €/kk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325705279"/>
      </p:ext>
    </p:extLst>
  </p:cSld>
  <p:clrMapOvr>
    <a:masterClrMapping/>
  </p:clrMapOvr>
</p:sld>
</file>

<file path=ppt/theme/theme1.xml><?xml version="1.0" encoding="utf-8"?>
<a:theme xmlns:a="http://schemas.openxmlformats.org/drawingml/2006/main" name="Kuopion kaupunki esitysmalli">
  <a:themeElements>
    <a:clrScheme name="Kuopio_2018_3">
      <a:dk1>
        <a:srgbClr val="0F0F0F"/>
      </a:dk1>
      <a:lt1>
        <a:srgbClr val="FFFFFF"/>
      </a:lt1>
      <a:dk2>
        <a:srgbClr val="C5CAD6"/>
      </a:dk2>
      <a:lt2>
        <a:srgbClr val="FFFFFF"/>
      </a:lt2>
      <a:accent1>
        <a:srgbClr val="F01E00"/>
      </a:accent1>
      <a:accent2>
        <a:srgbClr val="E961A5"/>
      </a:accent2>
      <a:accent3>
        <a:srgbClr val="192D9B"/>
      </a:accent3>
      <a:accent4>
        <a:srgbClr val="5998E5"/>
      </a:accent4>
      <a:accent5>
        <a:srgbClr val="253055"/>
      </a:accent5>
      <a:accent6>
        <a:srgbClr val="ADB4C5"/>
      </a:accent6>
      <a:hlink>
        <a:srgbClr val="0563C1"/>
      </a:hlink>
      <a:folHlink>
        <a:srgbClr val="4B4B4B"/>
      </a:folHlink>
    </a:clrScheme>
    <a:fontScheme name="Kuopion kaupunki 201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malli_laajakuva_2018_kevyt" id="{FB88C70D-B898-4BDA-AF9D-8CF4C538DB3A}" vid="{06E32569-410E-445B-B105-08E9B8782F2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Esitysmalli_laajakuva_2018_kevyt</Template>
  <TotalTime>0</TotalTime>
  <Words>226</Words>
  <Application>Microsoft Office PowerPoint</Application>
  <PresentationFormat>Laajakuva</PresentationFormat>
  <Paragraphs>63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Georgia</vt:lpstr>
      <vt:lpstr>Verdana</vt:lpstr>
      <vt:lpstr>Kuopion kaupunki esitysmalli</vt:lpstr>
      <vt:lpstr>PowerPoint-esitys</vt:lpstr>
      <vt:lpstr>Järjestelyerä 1.8.2019 alkaen</vt:lpstr>
      <vt:lpstr>Järjestelyerä 1.8.2019 alkaen</vt:lpstr>
      <vt:lpstr>Toistaiseksi voimassa olevat tva-korvaukset</vt:lpstr>
      <vt:lpstr>Koulu- tai kuntakohtainen lisätehtävä (OVTES)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2019-02-28T18:39:39Z</dcterms:created>
  <dcterms:modified xsi:type="dcterms:W3CDTF">2019-04-15T12:40:25Z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GroupSlideThemes" visible="true"/>
      </mso:documentControls>
    </mso:qat>
  </mso:ribbon>
</mso:customUI>
</file>